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2"/>
  </p:notesMasterIdLst>
  <p:sldIdLst>
    <p:sldId id="256" r:id="rId2"/>
    <p:sldId id="517" r:id="rId3"/>
    <p:sldId id="518" r:id="rId4"/>
    <p:sldId id="568" r:id="rId5"/>
    <p:sldId id="528" r:id="rId6"/>
    <p:sldId id="519" r:id="rId7"/>
    <p:sldId id="520" r:id="rId8"/>
    <p:sldId id="521" r:id="rId9"/>
    <p:sldId id="522" r:id="rId10"/>
    <p:sldId id="557" r:id="rId11"/>
    <p:sldId id="571" r:id="rId12"/>
    <p:sldId id="524" r:id="rId13"/>
    <p:sldId id="525" r:id="rId14"/>
    <p:sldId id="569" r:id="rId15"/>
    <p:sldId id="570" r:id="rId16"/>
    <p:sldId id="261" r:id="rId17"/>
    <p:sldId id="262" r:id="rId18"/>
    <p:sldId id="498" r:id="rId19"/>
    <p:sldId id="548" r:id="rId20"/>
    <p:sldId id="501" r:id="rId21"/>
    <p:sldId id="502" r:id="rId22"/>
    <p:sldId id="503" r:id="rId23"/>
    <p:sldId id="504" r:id="rId24"/>
    <p:sldId id="500" r:id="rId25"/>
    <p:sldId id="494" r:id="rId26"/>
    <p:sldId id="495" r:id="rId27"/>
    <p:sldId id="496" r:id="rId28"/>
    <p:sldId id="497" r:id="rId29"/>
    <p:sldId id="532" r:id="rId30"/>
    <p:sldId id="563" r:id="rId31"/>
    <p:sldId id="564" r:id="rId32"/>
    <p:sldId id="343" r:id="rId33"/>
    <p:sldId id="490" r:id="rId34"/>
    <p:sldId id="492" r:id="rId35"/>
    <p:sldId id="344" r:id="rId36"/>
    <p:sldId id="345" r:id="rId37"/>
    <p:sldId id="346" r:id="rId38"/>
    <p:sldId id="347" r:id="rId39"/>
    <p:sldId id="491" r:id="rId40"/>
    <p:sldId id="367" r:id="rId41"/>
    <p:sldId id="361" r:id="rId42"/>
    <p:sldId id="364" r:id="rId43"/>
    <p:sldId id="355" r:id="rId44"/>
    <p:sldId id="540" r:id="rId45"/>
    <p:sldId id="541" r:id="rId46"/>
    <p:sldId id="542" r:id="rId47"/>
    <p:sldId id="545" r:id="rId48"/>
    <p:sldId id="546" r:id="rId49"/>
    <p:sldId id="547" r:id="rId50"/>
    <p:sldId id="544" r:id="rId51"/>
    <p:sldId id="370" r:id="rId52"/>
    <p:sldId id="398" r:id="rId53"/>
    <p:sldId id="371" r:id="rId54"/>
    <p:sldId id="549" r:id="rId55"/>
    <p:sldId id="550" r:id="rId56"/>
    <p:sldId id="551" r:id="rId57"/>
    <p:sldId id="552" r:id="rId58"/>
    <p:sldId id="553" r:id="rId59"/>
    <p:sldId id="554" r:id="rId60"/>
    <p:sldId id="429" r:id="rId61"/>
    <p:sldId id="559" r:id="rId62"/>
    <p:sldId id="560" r:id="rId63"/>
    <p:sldId id="561" r:id="rId64"/>
    <p:sldId id="562" r:id="rId65"/>
    <p:sldId id="529" r:id="rId66"/>
    <p:sldId id="536" r:id="rId67"/>
    <p:sldId id="537" r:id="rId68"/>
    <p:sldId id="538" r:id="rId69"/>
    <p:sldId id="539" r:id="rId70"/>
    <p:sldId id="431" r:id="rId71"/>
    <p:sldId id="566" r:id="rId72"/>
    <p:sldId id="565" r:id="rId73"/>
    <p:sldId id="441" r:id="rId74"/>
    <p:sldId id="433" r:id="rId75"/>
    <p:sldId id="434" r:id="rId76"/>
    <p:sldId id="435" r:id="rId77"/>
    <p:sldId id="436" r:id="rId78"/>
    <p:sldId id="438" r:id="rId79"/>
    <p:sldId id="439" r:id="rId80"/>
    <p:sldId id="567" r:id="rId81"/>
    <p:sldId id="474" r:id="rId82"/>
    <p:sldId id="475" r:id="rId83"/>
    <p:sldId id="477" r:id="rId84"/>
    <p:sldId id="478" r:id="rId85"/>
    <p:sldId id="479" r:id="rId86"/>
    <p:sldId id="480" r:id="rId87"/>
    <p:sldId id="481" r:id="rId88"/>
    <p:sldId id="508" r:id="rId89"/>
    <p:sldId id="509" r:id="rId90"/>
    <p:sldId id="572" r:id="rId91"/>
  </p:sldIdLst>
  <p:sldSz cx="9144000" cy="6858000" type="screen4x3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F81BD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39" autoAdjust="0"/>
    <p:restoredTop sz="94713" autoAdjust="0"/>
  </p:normalViewPr>
  <p:slideViewPr>
    <p:cSldViewPr>
      <p:cViewPr varScale="1">
        <p:scale>
          <a:sx n="110" d="100"/>
          <a:sy n="110" d="100"/>
        </p:scale>
        <p:origin x="1626" y="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124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646ACC-0227-471A-923C-36D529C20AC0}" type="datetimeFigureOut">
              <a:rPr lang="es-MX" smtClean="0"/>
              <a:pPr/>
              <a:t>17/03/2015</a:t>
            </a:fld>
            <a:endParaRPr lang="es-MX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MX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E45451-C4FD-42C6-84B2-215FF7C39F4F}" type="slidenum">
              <a:rPr lang="es-MX" smtClean="0"/>
              <a:pPr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9903886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192FF0B-3EA8-4836-A811-085EAD701E2B}" type="slidenum">
              <a:rPr lang="es-ES">
                <a:latin typeface="Arial" charset="0"/>
              </a:rPr>
              <a:pPr/>
              <a:t>3</a:t>
            </a:fld>
            <a:endParaRPr lang="es-ES">
              <a:latin typeface="Arial" charset="0"/>
            </a:endParaRPr>
          </a:p>
        </p:txBody>
      </p:sp>
      <p:sp>
        <p:nvSpPr>
          <p:cNvPr id="1024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MX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69727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MX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196280-7685-48BC-8BC4-EAB09068B961}" type="slidenum">
              <a:rPr lang="es-MX" smtClean="0"/>
              <a:pPr/>
              <a:t>58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0380740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s-MX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C26F06-1882-42DC-B812-8A21C0333977}" type="datetimeFigureOut">
              <a:rPr lang="es-MX" smtClean="0"/>
              <a:pPr/>
              <a:t>17/03/2015</a:t>
            </a:fld>
            <a:endParaRPr lang="es-MX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B3A0F-8EDD-4701-BCDA-9AA9ECA80363}" type="slidenum">
              <a:rPr lang="es-MX" smtClean="0"/>
              <a:pPr/>
              <a:t>‹Nº›</a:t>
            </a:fld>
            <a:endParaRPr lang="es-MX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C26F06-1882-42DC-B812-8A21C0333977}" type="datetimeFigureOut">
              <a:rPr lang="es-MX" smtClean="0"/>
              <a:pPr/>
              <a:t>17/03/2015</a:t>
            </a:fld>
            <a:endParaRPr lang="es-MX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B3A0F-8EDD-4701-BCDA-9AA9ECA80363}" type="slidenum">
              <a:rPr lang="es-MX" smtClean="0"/>
              <a:pPr/>
              <a:t>‹Nº›</a:t>
            </a:fld>
            <a:endParaRPr lang="es-MX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C26F06-1882-42DC-B812-8A21C0333977}" type="datetimeFigureOut">
              <a:rPr lang="es-MX" smtClean="0"/>
              <a:pPr/>
              <a:t>17/03/2015</a:t>
            </a:fld>
            <a:endParaRPr lang="es-MX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B3A0F-8EDD-4701-BCDA-9AA9ECA80363}" type="slidenum">
              <a:rPr lang="es-MX" smtClean="0"/>
              <a:pPr/>
              <a:t>‹Nº›</a:t>
            </a:fld>
            <a:endParaRPr lang="es-MX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 noGrp="1"/>
          </p:cNvSpPr>
          <p:nvPr>
            <p:ph type="title"/>
          </p:nvPr>
        </p:nvSpPr>
        <p:spPr>
          <a:xfrm>
            <a:off x="457203" y="274640"/>
            <a:ext cx="8228015" cy="1141408"/>
          </a:xfrm>
        </p:spPr>
        <p:txBody>
          <a:bodyPr/>
          <a:lstStyle>
            <a:lvl1pPr>
              <a:defRPr lang="pt-BR"/>
            </a:lvl1pPr>
          </a:lstStyle>
          <a:p>
            <a:pPr lvl="0"/>
            <a:r>
              <a:rPr lang="pt-BR"/>
              <a:t>Clique para editar o título mestre</a:t>
            </a:r>
          </a:p>
        </p:txBody>
      </p:sp>
      <p:sp>
        <p:nvSpPr>
          <p:cNvPr id="3" name="Rectangle 3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>
                <a:latin typeface="Arial"/>
              </a:defRPr>
            </a:lvl1pPr>
          </a:lstStyle>
          <a:p>
            <a:pPr lvl="0"/>
            <a:endParaRPr lang="en-US"/>
          </a:p>
        </p:txBody>
      </p:sp>
      <p:sp>
        <p:nvSpPr>
          <p:cNvPr id="4" name="Rectangle 4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>
                <a:latin typeface="Arial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Rectangle 5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>
                <a:latin typeface="Arial"/>
              </a:defRPr>
            </a:lvl1pPr>
          </a:lstStyle>
          <a:p>
            <a:pPr lvl="0"/>
            <a:fld id="{E8E9F91B-6443-41A5-B41E-25A49B885DEE}" type="slidenum">
              <a:t>‹Nº›</a:t>
            </a:fld>
            <a:endParaRPr lang="en-US"/>
          </a:p>
        </p:txBody>
      </p:sp>
    </p:spTree>
  </p:cSld>
  <p:clrMapOvr>
    <a:masterClrMapping/>
  </p:clrMapOvr>
  <p:transition/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C26F06-1882-42DC-B812-8A21C0333977}" type="datetimeFigureOut">
              <a:rPr lang="es-MX" smtClean="0"/>
              <a:pPr/>
              <a:t>17/03/2015</a:t>
            </a:fld>
            <a:endParaRPr lang="es-MX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B3A0F-8EDD-4701-BCDA-9AA9ECA80363}" type="slidenum">
              <a:rPr lang="es-MX" smtClean="0"/>
              <a:pPr/>
              <a:t>‹Nº›</a:t>
            </a:fld>
            <a:endParaRPr lang="es-MX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C26F06-1882-42DC-B812-8A21C0333977}" type="datetimeFigureOut">
              <a:rPr lang="es-MX" smtClean="0"/>
              <a:pPr/>
              <a:t>17/03/2015</a:t>
            </a:fld>
            <a:endParaRPr lang="es-MX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B3A0F-8EDD-4701-BCDA-9AA9ECA80363}" type="slidenum">
              <a:rPr lang="es-MX" smtClean="0"/>
              <a:pPr/>
              <a:t>‹Nº›</a:t>
            </a:fld>
            <a:endParaRPr lang="es-MX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C26F06-1882-42DC-B812-8A21C0333977}" type="datetimeFigureOut">
              <a:rPr lang="es-MX" smtClean="0"/>
              <a:pPr/>
              <a:t>17/03/2015</a:t>
            </a:fld>
            <a:endParaRPr lang="es-MX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B3A0F-8EDD-4701-BCDA-9AA9ECA80363}" type="slidenum">
              <a:rPr lang="es-MX" smtClean="0"/>
              <a:pPr/>
              <a:t>‹Nº›</a:t>
            </a:fld>
            <a:endParaRPr lang="es-MX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C26F06-1882-42DC-B812-8A21C0333977}" type="datetimeFigureOut">
              <a:rPr lang="es-MX" smtClean="0"/>
              <a:pPr/>
              <a:t>17/03/2015</a:t>
            </a:fld>
            <a:endParaRPr lang="es-MX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B3A0F-8EDD-4701-BCDA-9AA9ECA80363}" type="slidenum">
              <a:rPr lang="es-MX" smtClean="0"/>
              <a:pPr/>
              <a:t>‹Nº›</a:t>
            </a:fld>
            <a:endParaRPr lang="es-MX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C26F06-1882-42DC-B812-8A21C0333977}" type="datetimeFigureOut">
              <a:rPr lang="es-MX" smtClean="0"/>
              <a:pPr/>
              <a:t>17/03/2015</a:t>
            </a:fld>
            <a:endParaRPr lang="es-MX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B3A0F-8EDD-4701-BCDA-9AA9ECA80363}" type="slidenum">
              <a:rPr lang="es-MX" smtClean="0"/>
              <a:pPr/>
              <a:t>‹Nº›</a:t>
            </a:fld>
            <a:endParaRPr lang="es-MX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C26F06-1882-42DC-B812-8A21C0333977}" type="datetimeFigureOut">
              <a:rPr lang="es-MX" smtClean="0"/>
              <a:pPr/>
              <a:t>17/03/2015</a:t>
            </a:fld>
            <a:endParaRPr lang="es-MX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B3A0F-8EDD-4701-BCDA-9AA9ECA80363}" type="slidenum">
              <a:rPr lang="es-MX" smtClean="0"/>
              <a:pPr/>
              <a:t>‹Nº›</a:t>
            </a:fld>
            <a:endParaRPr lang="es-MX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C26F06-1882-42DC-B812-8A21C0333977}" type="datetimeFigureOut">
              <a:rPr lang="es-MX" smtClean="0"/>
              <a:pPr/>
              <a:t>17/03/2015</a:t>
            </a:fld>
            <a:endParaRPr lang="es-MX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B3A0F-8EDD-4701-BCDA-9AA9ECA80363}" type="slidenum">
              <a:rPr lang="es-MX" smtClean="0"/>
              <a:pPr/>
              <a:t>‹Nº›</a:t>
            </a:fld>
            <a:endParaRPr lang="es-MX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C26F06-1882-42DC-B812-8A21C0333977}" type="datetimeFigureOut">
              <a:rPr lang="es-MX" smtClean="0"/>
              <a:pPr/>
              <a:t>17/03/2015</a:t>
            </a:fld>
            <a:endParaRPr lang="es-MX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B3A0F-8EDD-4701-BCDA-9AA9ECA80363}" type="slidenum">
              <a:rPr lang="es-MX" smtClean="0"/>
              <a:pPr/>
              <a:t>‹Nº›</a:t>
            </a:fld>
            <a:endParaRPr lang="es-MX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C26F06-1882-42DC-B812-8A21C0333977}" type="datetimeFigureOut">
              <a:rPr lang="es-MX" smtClean="0"/>
              <a:pPr/>
              <a:t>17/03/2015</a:t>
            </a:fld>
            <a:endParaRPr lang="es-MX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3B3A0F-8EDD-4701-BCDA-9AA9ECA80363}" type="slidenum">
              <a:rPr lang="es-MX" smtClean="0"/>
              <a:pPr/>
              <a:t>‹Nº›</a:t>
            </a:fld>
            <a:endParaRPr lang="es-MX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onricyt.mx/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copus.com/" TargetMode="External"/><Relationship Id="rId2" Type="http://schemas.openxmlformats.org/officeDocument/2006/relationships/hyperlink" Target="https://webofknowledge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biblat.unam.mx/es/scielo/indicadores" TargetMode="External"/><Relationship Id="rId5" Type="http://schemas.openxmlformats.org/officeDocument/2006/relationships/hyperlink" Target="http://www.scielo.org/" TargetMode="External"/><Relationship Id="rId4" Type="http://schemas.openxmlformats.org/officeDocument/2006/relationships/hyperlink" Target="http://www.scimagojr.com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://www.latindex.org/buscador/paraCum.html?tipoR=1&amp;tipo=1&amp;folio=19346" TargetMode="Externa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atindex.org/busAva/busAva.html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://www.latindex.org/documentos/Glosario_Latindex_esp.pdf" TargetMode="Externa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latindex.org/documentos/Glosario_Latindex_esp.pdf" TargetMode="Externa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latindex.org/documentos/Glosario_Latindex_esp.pdf" TargetMode="Externa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8.png"/><Relationship Id="rId7" Type="http://schemas.openxmlformats.org/officeDocument/2006/relationships/image" Target="../media/image33.png"/><Relationship Id="rId12" Type="http://schemas.openxmlformats.org/officeDocument/2006/relationships/image" Target="../media/image38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jpeg"/><Relationship Id="rId3" Type="http://schemas.openxmlformats.org/officeDocument/2006/relationships/image" Target="../media/image39.jpeg"/><Relationship Id="rId7" Type="http://schemas.openxmlformats.org/officeDocument/2006/relationships/image" Target="../media/image43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jpeg"/><Relationship Id="rId5" Type="http://schemas.openxmlformats.org/officeDocument/2006/relationships/image" Target="../media/image41.jpeg"/><Relationship Id="rId4" Type="http://schemas.openxmlformats.org/officeDocument/2006/relationships/image" Target="../media/image40.jpeg"/><Relationship Id="rId9" Type="http://schemas.openxmlformats.org/officeDocument/2006/relationships/image" Target="../media/image45.jpe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jpeg"/><Relationship Id="rId3" Type="http://schemas.openxmlformats.org/officeDocument/2006/relationships/image" Target="../media/image39.jpeg"/><Relationship Id="rId7" Type="http://schemas.openxmlformats.org/officeDocument/2006/relationships/image" Target="../media/image43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jpeg"/><Relationship Id="rId5" Type="http://schemas.openxmlformats.org/officeDocument/2006/relationships/image" Target="../media/image41.jpeg"/><Relationship Id="rId4" Type="http://schemas.openxmlformats.org/officeDocument/2006/relationships/image" Target="../media/image40.jpeg"/><Relationship Id="rId9" Type="http://schemas.openxmlformats.org/officeDocument/2006/relationships/image" Target="../media/image45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jpeg"/><Relationship Id="rId5" Type="http://schemas.openxmlformats.org/officeDocument/2006/relationships/image" Target="../media/image52.jpeg"/><Relationship Id="rId4" Type="http://schemas.openxmlformats.org/officeDocument/2006/relationships/image" Target="../media/image5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copus.com/" TargetMode="External"/><Relationship Id="rId2" Type="http://schemas.openxmlformats.org/officeDocument/2006/relationships/hyperlink" Target="https://webofknowledge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biblat.unam.mx/es/scielo/indicadores" TargetMode="External"/><Relationship Id="rId5" Type="http://schemas.openxmlformats.org/officeDocument/2006/relationships/hyperlink" Target="http://www.scielo.org/" TargetMode="External"/><Relationship Id="rId4" Type="http://schemas.openxmlformats.org/officeDocument/2006/relationships/hyperlink" Target="http://www.scimagojr.com/" TargetMode="Externa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11" Type="http://schemas.openxmlformats.org/officeDocument/2006/relationships/image" Target="../media/image70.png"/><Relationship Id="rId5" Type="http://schemas.openxmlformats.org/officeDocument/2006/relationships/image" Target="../media/image64.png"/><Relationship Id="rId10" Type="http://schemas.openxmlformats.org/officeDocument/2006/relationships/image" Target="../media/image69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imeshighereducation.co.uk/world-university-rankings/2014-15/world-ranking/range/201-225" TargetMode="External"/><Relationship Id="rId2" Type="http://schemas.openxmlformats.org/officeDocument/2006/relationships/hyperlink" Target="http://www.timeshighereducation.co.uk/story.aspx?storyCode=2016127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hanghairanking.com/es/ARWU2014.html" TargetMode="External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cimagoir.com/" TargetMode="External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82.png"/><Relationship Id="rId7" Type="http://schemas.openxmlformats.org/officeDocument/2006/relationships/image" Target="../media/image86.png"/><Relationship Id="rId2" Type="http://schemas.openxmlformats.org/officeDocument/2006/relationships/hyperlink" Target="http://www.scimagoir.com/pdf/iber_new/SIR%20Iber%202015%20HE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www.doaj.org/" TargetMode="Externa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jpe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gif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jpeg"/><Relationship Id="rId2" Type="http://schemas.openxmlformats.org/officeDocument/2006/relationships/image" Target="../media/image104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7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0.jpe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jpe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2.jpe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7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gif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jpe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5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jpeg"/><Relationship Id="rId5" Type="http://schemas.openxmlformats.org/officeDocument/2006/relationships/image" Target="../media/image133.png"/><Relationship Id="rId4" Type="http://schemas.openxmlformats.org/officeDocument/2006/relationships/image" Target="../media/image13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jpeg"/><Relationship Id="rId13" Type="http://schemas.openxmlformats.org/officeDocument/2006/relationships/image" Target="../media/image144.jpeg"/><Relationship Id="rId3" Type="http://schemas.openxmlformats.org/officeDocument/2006/relationships/image" Target="../media/image134.jpeg"/><Relationship Id="rId7" Type="http://schemas.openxmlformats.org/officeDocument/2006/relationships/image" Target="../media/image138.jpeg"/><Relationship Id="rId12" Type="http://schemas.openxmlformats.org/officeDocument/2006/relationships/image" Target="../media/image143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7.wmf"/><Relationship Id="rId11" Type="http://schemas.openxmlformats.org/officeDocument/2006/relationships/image" Target="../media/image142.gif"/><Relationship Id="rId5" Type="http://schemas.openxmlformats.org/officeDocument/2006/relationships/image" Target="../media/image136.wmf"/><Relationship Id="rId10" Type="http://schemas.openxmlformats.org/officeDocument/2006/relationships/image" Target="../media/image141.png"/><Relationship Id="rId4" Type="http://schemas.openxmlformats.org/officeDocument/2006/relationships/image" Target="../media/image135.jpeg"/><Relationship Id="rId9" Type="http://schemas.openxmlformats.org/officeDocument/2006/relationships/image" Target="../media/image140.jpe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jpeg"/><Relationship Id="rId2" Type="http://schemas.openxmlformats.org/officeDocument/2006/relationships/image" Target="../media/image14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7.jpe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jpeg"/><Relationship Id="rId13" Type="http://schemas.openxmlformats.org/officeDocument/2006/relationships/image" Target="../media/image152.png"/><Relationship Id="rId3" Type="http://schemas.openxmlformats.org/officeDocument/2006/relationships/image" Target="../media/image139.jpeg"/><Relationship Id="rId7" Type="http://schemas.openxmlformats.org/officeDocument/2006/relationships/image" Target="../media/image143.png"/><Relationship Id="rId12" Type="http://schemas.openxmlformats.org/officeDocument/2006/relationships/image" Target="../media/image151.png"/><Relationship Id="rId2" Type="http://schemas.openxmlformats.org/officeDocument/2006/relationships/image" Target="../media/image13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9.jpeg"/><Relationship Id="rId11" Type="http://schemas.openxmlformats.org/officeDocument/2006/relationships/image" Target="../media/image147.jpeg"/><Relationship Id="rId5" Type="http://schemas.openxmlformats.org/officeDocument/2006/relationships/image" Target="../media/image142.gif"/><Relationship Id="rId15" Type="http://schemas.openxmlformats.org/officeDocument/2006/relationships/image" Target="../media/image141.png"/><Relationship Id="rId10" Type="http://schemas.openxmlformats.org/officeDocument/2006/relationships/image" Target="../media/image144.jpeg"/><Relationship Id="rId4" Type="http://schemas.openxmlformats.org/officeDocument/2006/relationships/image" Target="../media/image148.jpeg"/><Relationship Id="rId9" Type="http://schemas.openxmlformats.org/officeDocument/2006/relationships/image" Target="../media/image150.png"/><Relationship Id="rId14" Type="http://schemas.openxmlformats.org/officeDocument/2006/relationships/image" Target="../media/image153.jpe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jpe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emf"/><Relationship Id="rId2" Type="http://schemas.openxmlformats.org/officeDocument/2006/relationships/image" Target="../media/image135.jpe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jpe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jpe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jpeg"/><Relationship Id="rId2" Type="http://schemas.openxmlformats.org/officeDocument/2006/relationships/image" Target="../media/image147.jpe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jpe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jpeg"/><Relationship Id="rId2" Type="http://schemas.openxmlformats.org/officeDocument/2006/relationships/image" Target="../media/image15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0.tiff"/><Relationship Id="rId5" Type="http://schemas.openxmlformats.org/officeDocument/2006/relationships/image" Target="../media/image159.png"/><Relationship Id="rId4" Type="http://schemas.openxmlformats.org/officeDocument/2006/relationships/image" Target="../media/image158.jpe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jpeg"/><Relationship Id="rId3" Type="http://schemas.openxmlformats.org/officeDocument/2006/relationships/hyperlink" Target="http://clase.unam.mx/" TargetMode="External"/><Relationship Id="rId7" Type="http://schemas.openxmlformats.org/officeDocument/2006/relationships/image" Target="../media/image161.jpeg"/><Relationship Id="rId2" Type="http://schemas.openxmlformats.org/officeDocument/2006/relationships/hyperlink" Target="http://www.latindex.org/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hyperlink" Target="http://periodica.unam.mx/" TargetMode="External"/><Relationship Id="rId4" Type="http://schemas.openxmlformats.org/officeDocument/2006/relationships/hyperlink" Target="http://www.scielo.org/" TargetMode="External"/><Relationship Id="rId9" Type="http://schemas.openxmlformats.org/officeDocument/2006/relationships/image" Target="../media/image159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png"/><Relationship Id="rId3" Type="http://schemas.openxmlformats.org/officeDocument/2006/relationships/image" Target="../media/image161.jpeg"/><Relationship Id="rId7" Type="http://schemas.openxmlformats.org/officeDocument/2006/relationships/image" Target="../media/image164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3.jpeg"/><Relationship Id="rId5" Type="http://schemas.openxmlformats.org/officeDocument/2006/relationships/image" Target="../media/image159.png"/><Relationship Id="rId4" Type="http://schemas.openxmlformats.org/officeDocument/2006/relationships/image" Target="../media/image162.jpe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jpe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4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7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3.jpeg"/><Relationship Id="rId5" Type="http://schemas.openxmlformats.org/officeDocument/2006/relationships/image" Target="../media/image172.png"/><Relationship Id="rId4" Type="http://schemas.openxmlformats.org/officeDocument/2006/relationships/image" Target="../media/image171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52.png"/><Relationship Id="rId4" Type="http://schemas.openxmlformats.org/officeDocument/2006/relationships/image" Target="../media/image175.pn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hyperlink" Target="mailto:scielo@dgb.unam.mx" TargetMode="External"/><Relationship Id="rId3" Type="http://schemas.openxmlformats.org/officeDocument/2006/relationships/hyperlink" Target="http://biblat.unam.mx/" TargetMode="External"/><Relationship Id="rId7" Type="http://schemas.openxmlformats.org/officeDocument/2006/relationships/image" Target="../media/image172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0.png"/><Relationship Id="rId5" Type="http://schemas.openxmlformats.org/officeDocument/2006/relationships/image" Target="../media/image179.jpeg"/><Relationship Id="rId4" Type="http://schemas.openxmlformats.org/officeDocument/2006/relationships/image" Target="../media/image178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s-MX" b="1" dirty="0" smtClean="0">
                <a:latin typeface="Courier New" pitchFamily="49" charset="0"/>
                <a:cs typeface="Courier New" pitchFamily="49" charset="0"/>
              </a:rPr>
              <a:t>Sistemas </a:t>
            </a:r>
            <a:r>
              <a:rPr lang="es-MX" b="1" dirty="0">
                <a:latin typeface="Courier New" pitchFamily="49" charset="0"/>
                <a:cs typeface="Courier New" pitchFamily="49" charset="0"/>
              </a:rPr>
              <a:t>de información y evaluación </a:t>
            </a:r>
            <a:r>
              <a:rPr lang="es-MX" b="1" dirty="0" err="1">
                <a:latin typeface="Courier New" pitchFamily="49" charset="0"/>
                <a:cs typeface="Courier New" pitchFamily="49" charset="0"/>
              </a:rPr>
              <a:t>bibliométrica</a:t>
            </a:r>
            <a:r>
              <a:rPr lang="es-MX" b="1" dirty="0">
                <a:latin typeface="Courier New" pitchFamily="49" charset="0"/>
                <a:cs typeface="Courier New" pitchFamily="49" charset="0"/>
              </a:rPr>
              <a:t> de la </a:t>
            </a:r>
            <a:r>
              <a:rPr lang="es-MX" b="1" dirty="0" smtClean="0">
                <a:latin typeface="Courier New" pitchFamily="49" charset="0"/>
                <a:cs typeface="Courier New" pitchFamily="49" charset="0"/>
              </a:rPr>
              <a:t>ciencia</a:t>
            </a:r>
            <a:endParaRPr lang="es-MX" dirty="0">
              <a:latin typeface="Courier New" pitchFamily="49" charset="0"/>
              <a:cs typeface="Courier New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626" name="Picture 2"/>
          <p:cNvPicPr>
            <a:picLocks noChangeAspect="1" noChangeArrowheads="1"/>
          </p:cNvPicPr>
          <p:nvPr/>
        </p:nvPicPr>
        <p:blipFill>
          <a:blip r:embed="rId2" cstate="print"/>
          <a:srcRect l="24606" t="3234" r="25388"/>
          <a:stretch>
            <a:fillRect/>
          </a:stretch>
        </p:blipFill>
        <p:spPr bwMode="auto">
          <a:xfrm>
            <a:off x="0" y="116632"/>
            <a:ext cx="6300417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2 CuadroTexto"/>
          <p:cNvSpPr txBox="1"/>
          <p:nvPr/>
        </p:nvSpPr>
        <p:spPr>
          <a:xfrm>
            <a:off x="6228184" y="692696"/>
            <a:ext cx="25922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MX" dirty="0" smtClean="0">
                <a:hlinkClick r:id="rId3"/>
              </a:rPr>
              <a:t>http://www.conricyt.mx</a:t>
            </a:r>
            <a:endParaRPr lang="es-MX" dirty="0" smtClean="0"/>
          </a:p>
          <a:p>
            <a:pPr algn="r"/>
            <a:endParaRPr lang="es-MX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 l="61956" t="61949" r="32285" b="36599"/>
          <a:stretch>
            <a:fillRect/>
          </a:stretch>
        </p:blipFill>
        <p:spPr bwMode="auto">
          <a:xfrm>
            <a:off x="3635896" y="3861048"/>
            <a:ext cx="2592288" cy="504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127000" dir="16200000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 l="49622" t="68124" r="47293" b="30767"/>
          <a:stretch>
            <a:fillRect/>
          </a:stretch>
        </p:blipFill>
        <p:spPr bwMode="auto">
          <a:xfrm>
            <a:off x="2267744" y="4365104"/>
            <a:ext cx="2137801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127000" dir="5400000" algn="t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179512" y="548680"/>
            <a:ext cx="8445624" cy="6120680"/>
          </a:xfrm>
        </p:spPr>
        <p:txBody>
          <a:bodyPr>
            <a:normAutofit/>
          </a:bodyPr>
          <a:lstStyle/>
          <a:p>
            <a:r>
              <a:rPr lang="es-MX" dirty="0" err="1" smtClean="0"/>
              <a:t>WoS</a:t>
            </a:r>
            <a:r>
              <a:rPr lang="es-MX" dirty="0" smtClean="0"/>
              <a:t> - JCR : 	</a:t>
            </a:r>
            <a:r>
              <a:rPr lang="es-MX" dirty="0" smtClean="0">
                <a:hlinkClick r:id="rId2"/>
              </a:rPr>
              <a:t>https://webofknowledge.com</a:t>
            </a:r>
            <a:endParaRPr lang="es-MX" dirty="0" smtClean="0"/>
          </a:p>
          <a:p>
            <a:endParaRPr lang="es-MX" dirty="0" smtClean="0"/>
          </a:p>
          <a:p>
            <a:r>
              <a:rPr lang="es-MX" dirty="0" err="1" smtClean="0"/>
              <a:t>Scopus</a:t>
            </a:r>
            <a:r>
              <a:rPr lang="es-MX" dirty="0" smtClean="0"/>
              <a:t>: 		</a:t>
            </a:r>
            <a:r>
              <a:rPr lang="es-MX" dirty="0" smtClean="0">
                <a:hlinkClick r:id="rId3"/>
              </a:rPr>
              <a:t>http://www.</a:t>
            </a:r>
            <a:r>
              <a:rPr lang="es-MX" b="1" dirty="0" smtClean="0">
                <a:hlinkClick r:id="rId3"/>
              </a:rPr>
              <a:t>scopus</a:t>
            </a:r>
            <a:r>
              <a:rPr lang="es-MX" dirty="0" smtClean="0">
                <a:hlinkClick r:id="rId3"/>
              </a:rPr>
              <a:t>.com/</a:t>
            </a:r>
            <a:endParaRPr lang="es-MX" dirty="0" smtClean="0"/>
          </a:p>
          <a:p>
            <a:endParaRPr lang="es-MX" dirty="0" smtClean="0"/>
          </a:p>
          <a:p>
            <a:endParaRPr lang="es-MX" dirty="0" smtClean="0"/>
          </a:p>
          <a:p>
            <a:r>
              <a:rPr lang="es-MX" dirty="0" err="1" smtClean="0"/>
              <a:t>SCImago</a:t>
            </a:r>
            <a:r>
              <a:rPr lang="es-MX" dirty="0" smtClean="0"/>
              <a:t>     	</a:t>
            </a:r>
            <a:r>
              <a:rPr lang="es-MX" dirty="0" smtClean="0">
                <a:hlinkClick r:id="rId4"/>
              </a:rPr>
              <a:t>http://www.scimagojr.com</a:t>
            </a:r>
            <a:endParaRPr lang="es-MX" dirty="0" smtClean="0"/>
          </a:p>
          <a:p>
            <a:endParaRPr lang="es-MX" dirty="0" smtClean="0"/>
          </a:p>
          <a:p>
            <a:r>
              <a:rPr lang="es-MX" dirty="0" err="1" smtClean="0"/>
              <a:t>SciELO</a:t>
            </a:r>
            <a:r>
              <a:rPr lang="es-MX" dirty="0" smtClean="0"/>
              <a:t>   			</a:t>
            </a:r>
            <a:r>
              <a:rPr lang="es-MX" dirty="0" smtClean="0">
                <a:hlinkClick r:id="rId5"/>
              </a:rPr>
              <a:t>http://www.scielo.org</a:t>
            </a:r>
            <a:endParaRPr lang="es-MX" dirty="0" smtClean="0"/>
          </a:p>
          <a:p>
            <a:r>
              <a:rPr lang="es-MX" dirty="0" err="1" smtClean="0"/>
              <a:t>Biblat-SciELO</a:t>
            </a:r>
            <a:r>
              <a:rPr lang="es-MX" dirty="0" smtClean="0"/>
              <a:t> </a:t>
            </a:r>
            <a:r>
              <a:rPr lang="es-MX" sz="2400" dirty="0" smtClean="0">
                <a:hlinkClick r:id="rId6"/>
              </a:rPr>
              <a:t>http://biblat.unam.mx/es/scielo/indicadores</a:t>
            </a:r>
            <a:endParaRPr lang="es-MX" dirty="0" smtClean="0"/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189417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434" name="Picture 2"/>
          <p:cNvPicPr>
            <a:picLocks noChangeAspect="1" noChangeArrowheads="1"/>
          </p:cNvPicPr>
          <p:nvPr/>
        </p:nvPicPr>
        <p:blipFill>
          <a:blip r:embed="rId2" cstate="print"/>
          <a:srcRect l="18306" t="5334" r="18695" b="3668"/>
          <a:stretch>
            <a:fillRect/>
          </a:stretch>
        </p:blipFill>
        <p:spPr bwMode="auto">
          <a:xfrm>
            <a:off x="0" y="908720"/>
            <a:ext cx="6704059" cy="5949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6436" name="Picture 4"/>
          <p:cNvPicPr>
            <a:picLocks noChangeAspect="1" noChangeArrowheads="1"/>
          </p:cNvPicPr>
          <p:nvPr/>
        </p:nvPicPr>
        <p:blipFill>
          <a:blip r:embed="rId3" cstate="print"/>
          <a:srcRect l="17913" t="9534" r="19088" b="5767"/>
          <a:stretch>
            <a:fillRect/>
          </a:stretch>
        </p:blipFill>
        <p:spPr bwMode="auto">
          <a:xfrm>
            <a:off x="3275857" y="980728"/>
            <a:ext cx="5868143" cy="58772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4" cstate="print"/>
          <a:srcRect l="18500" t="5201" r="19288" b="82413"/>
          <a:stretch>
            <a:fillRect/>
          </a:stretch>
        </p:blipFill>
        <p:spPr bwMode="auto">
          <a:xfrm>
            <a:off x="0" y="0"/>
            <a:ext cx="9144000" cy="12741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5 CuadroTexto"/>
          <p:cNvSpPr txBox="1"/>
          <p:nvPr/>
        </p:nvSpPr>
        <p:spPr>
          <a:xfrm>
            <a:off x="539552" y="2780928"/>
            <a:ext cx="7704856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s-MX" dirty="0" smtClean="0">
                <a:hlinkClick r:id="rId5"/>
              </a:rPr>
              <a:t>http://www.latindex.org/buscador/paraCum.html?tipoR=1&amp;tipo=1&amp;folio=19346</a:t>
            </a:r>
            <a:endParaRPr lang="es-MX" dirty="0"/>
          </a:p>
        </p:txBody>
      </p:sp>
      <p:sp>
        <p:nvSpPr>
          <p:cNvPr id="7" name="6 Elipse"/>
          <p:cNvSpPr/>
          <p:nvPr/>
        </p:nvSpPr>
        <p:spPr>
          <a:xfrm>
            <a:off x="6372200" y="3573016"/>
            <a:ext cx="432048" cy="576064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64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64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" presetClass="exit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12" dur="500"/>
                                        <p:tgtEl>
                                          <p:spTgt spid="1464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6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8 Grupo"/>
          <p:cNvGrpSpPr/>
          <p:nvPr/>
        </p:nvGrpSpPr>
        <p:grpSpPr>
          <a:xfrm>
            <a:off x="1187624" y="1412776"/>
            <a:ext cx="7128792" cy="1872208"/>
            <a:chOff x="827584" y="1916832"/>
            <a:chExt cx="7128792" cy="1872208"/>
          </a:xfrm>
        </p:grpSpPr>
        <p:pic>
          <p:nvPicPr>
            <p:cNvPr id="155650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 l="14763" t="66667" r="53344" b="27752"/>
            <a:stretch>
              <a:fillRect/>
            </a:stretch>
          </p:blipFill>
          <p:spPr bwMode="auto">
            <a:xfrm>
              <a:off x="827584" y="1916832"/>
              <a:ext cx="7128792" cy="7920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 l="22244" t="66667" r="54131" b="19767"/>
            <a:stretch>
              <a:fillRect/>
            </a:stretch>
          </p:blipFill>
          <p:spPr bwMode="auto">
            <a:xfrm>
              <a:off x="2483768" y="1988840"/>
              <a:ext cx="5328592" cy="1800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7" name="6 CuadroTexto"/>
          <p:cNvSpPr txBox="1"/>
          <p:nvPr/>
        </p:nvSpPr>
        <p:spPr>
          <a:xfrm>
            <a:off x="4499992" y="332656"/>
            <a:ext cx="59046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smtClean="0">
                <a:hlinkClick r:id="rId3"/>
              </a:rPr>
              <a:t>http://www.latindex.org/busAva/busAva.html</a:t>
            </a:r>
            <a:endParaRPr lang="es-MX" dirty="0" smtClean="0"/>
          </a:p>
          <a:p>
            <a:endParaRPr lang="es-MX" dirty="0"/>
          </a:p>
        </p:txBody>
      </p:sp>
      <p:pic>
        <p:nvPicPr>
          <p:cNvPr id="10" name="Picture 3" descr="LOGOLatindex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83568" y="188640"/>
            <a:ext cx="2808312" cy="11582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CuadroTexto 1"/>
          <p:cNvSpPr txBox="1"/>
          <p:nvPr/>
        </p:nvSpPr>
        <p:spPr>
          <a:xfrm>
            <a:off x="395536" y="3717032"/>
            <a:ext cx="828092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Revista de investigación científica:</a:t>
            </a:r>
          </a:p>
          <a:p>
            <a:pPr algn="just"/>
            <a:r>
              <a:rPr lang="es-MX" sz="2400" dirty="0"/>
              <a:t>	</a:t>
            </a:r>
            <a:r>
              <a:rPr lang="es-MX" sz="2400" dirty="0" smtClean="0"/>
              <a:t>Revista que publica predominantemente artículos resultantes de investigación (provenientes de proyectos de investigación científica financiados con fondos públicos o privados) o estudios originales que proporcionan un aporte a la disciplina de la revista. Se les exige sistema de arbitraje para la aprobación de los artículos</a:t>
            </a:r>
            <a:endParaRPr lang="es-MX" sz="2400" dirty="0"/>
          </a:p>
        </p:txBody>
      </p:sp>
      <p:sp>
        <p:nvSpPr>
          <p:cNvPr id="3" name="CuadroTexto 2"/>
          <p:cNvSpPr txBox="1"/>
          <p:nvPr/>
        </p:nvSpPr>
        <p:spPr>
          <a:xfrm>
            <a:off x="2267744" y="6525344"/>
            <a:ext cx="68762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hlinkClick r:id="rId5"/>
              </a:rPr>
              <a:t>http://</a:t>
            </a:r>
            <a:r>
              <a:rPr lang="es-MX" dirty="0" smtClean="0">
                <a:hlinkClick r:id="rId5"/>
              </a:rPr>
              <a:t>www.latindex.org/documentos/Glosario_Latindex_esp.pdf</a:t>
            </a:r>
            <a:endParaRPr lang="es-MX" dirty="0" smtClean="0"/>
          </a:p>
          <a:p>
            <a:endParaRPr lang="es-MX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539552" y="1268760"/>
            <a:ext cx="828092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Revista de técnico-profesional:</a:t>
            </a:r>
          </a:p>
          <a:p>
            <a:pPr algn="just"/>
            <a:r>
              <a:rPr lang="es-MX" sz="2400" dirty="0"/>
              <a:t>	</a:t>
            </a:r>
            <a:r>
              <a:rPr lang="es-MX" sz="2400" dirty="0" smtClean="0"/>
              <a:t>Revista dirigida principalmente al profesional de la especialidad de la revista o público interesado en el tema. Publican principalmente artículos cuyo objetivo es solucionar </a:t>
            </a:r>
            <a:r>
              <a:rPr lang="es-MX" sz="2400" b="1" dirty="0" smtClean="0"/>
              <a:t>problemas prácticos</a:t>
            </a:r>
            <a:r>
              <a:rPr lang="es-MX" sz="2400" dirty="0" smtClean="0"/>
              <a:t>, contribuir al </a:t>
            </a:r>
            <a:r>
              <a:rPr lang="es-MX" sz="2400" b="1" dirty="0" smtClean="0"/>
              <a:t>avance tecnológico </a:t>
            </a:r>
            <a:r>
              <a:rPr lang="es-MX" sz="2400" dirty="0" smtClean="0"/>
              <a:t>y comunicar también </a:t>
            </a:r>
            <a:r>
              <a:rPr lang="es-MX" sz="2400" b="1" dirty="0" smtClean="0"/>
              <a:t>nuevo conocimiento</a:t>
            </a:r>
            <a:r>
              <a:rPr lang="es-MX" sz="2400" dirty="0" smtClean="0"/>
              <a:t>; generalmente son trabajos de </a:t>
            </a:r>
            <a:r>
              <a:rPr lang="es-MX" sz="2400" b="1" dirty="0" smtClean="0"/>
              <a:t>investigación aplicada </a:t>
            </a:r>
            <a:r>
              <a:rPr lang="es-MX" sz="2400" dirty="0" smtClean="0"/>
              <a:t>o que presentan </a:t>
            </a:r>
            <a:r>
              <a:rPr lang="es-MX" sz="2400" b="1" dirty="0" smtClean="0"/>
              <a:t>nuevos métodos de enseñanza</a:t>
            </a:r>
            <a:r>
              <a:rPr lang="es-MX" sz="2400" dirty="0" smtClean="0"/>
              <a:t>, </a:t>
            </a:r>
            <a:r>
              <a:rPr lang="es-MX" sz="2400" b="1" dirty="0" smtClean="0"/>
              <a:t>sin</a:t>
            </a:r>
            <a:r>
              <a:rPr lang="es-MX" sz="2400" dirty="0" smtClean="0"/>
              <a:t> que necesariamente sean </a:t>
            </a:r>
            <a:r>
              <a:rPr lang="es-MX" sz="2400" b="1" dirty="0" smtClean="0"/>
              <a:t>resultados inéditos</a:t>
            </a:r>
            <a:r>
              <a:rPr lang="es-MX" sz="2400" dirty="0" smtClean="0"/>
              <a:t>, en el sentido de contribuir con la frontera del conocimiento</a:t>
            </a:r>
            <a:endParaRPr lang="es-MX" sz="2400" dirty="0"/>
          </a:p>
        </p:txBody>
      </p:sp>
      <p:sp>
        <p:nvSpPr>
          <p:cNvPr id="6" name="CuadroTexto 5"/>
          <p:cNvSpPr txBox="1"/>
          <p:nvPr/>
        </p:nvSpPr>
        <p:spPr>
          <a:xfrm>
            <a:off x="2267744" y="6525344"/>
            <a:ext cx="68762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hlinkClick r:id="rId2"/>
              </a:rPr>
              <a:t>http://</a:t>
            </a:r>
            <a:r>
              <a:rPr lang="es-MX" dirty="0" smtClean="0">
                <a:hlinkClick r:id="rId2"/>
              </a:rPr>
              <a:t>www.latindex.org/documentos/Glosario_Latindex_esp.pdf</a:t>
            </a:r>
            <a:endParaRPr lang="es-MX" dirty="0" smtClean="0"/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46606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395536" y="260648"/>
            <a:ext cx="8280920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Revista de divulgación científica y cultural:</a:t>
            </a:r>
          </a:p>
          <a:p>
            <a:pPr algn="just"/>
            <a:r>
              <a:rPr lang="es-MX" sz="2400" dirty="0"/>
              <a:t>	</a:t>
            </a:r>
            <a:r>
              <a:rPr lang="es-MX" sz="2400" dirty="0" smtClean="0"/>
              <a:t>Es aquella que pretende difundir el conocimiento científico para que pueda ser leído </a:t>
            </a:r>
            <a:r>
              <a:rPr lang="es-MX" sz="2400" b="1" dirty="0" smtClean="0"/>
              <a:t>por todo tipo de público</a:t>
            </a:r>
            <a:r>
              <a:rPr lang="es-MX" sz="2400" dirty="0" smtClean="0"/>
              <a:t>, más allá del mundo puramente académico y/o científico. El contenido puede referirse a descubrimientos científicos del momento, temas de punta, investigaciones recientes, campos específicos del conocimiento científico, artículos resultantes de investigación, estudios, actualizaciones y otros, así como también noticias atingentes a las ciencias. Pueden tener o no las características de un artículo científico; sus textos generalmente están redactados de manera diferente, acorde a todo tipo de público. La presentación es más llamativa y </a:t>
            </a:r>
            <a:r>
              <a:rPr lang="es-MX" sz="2400" b="1" dirty="0" smtClean="0"/>
              <a:t>más amigable</a:t>
            </a:r>
            <a:r>
              <a:rPr lang="es-MX" sz="2400" dirty="0" smtClean="0"/>
              <a:t>; en caso de las electrónicas, con enlaces a sitios de interés, temas relacionados y eventos. Algunas de estas revistas suelen ser </a:t>
            </a:r>
            <a:r>
              <a:rPr lang="es-MX" sz="2400" b="1" dirty="0" smtClean="0"/>
              <a:t>multidisciplinarias</a:t>
            </a:r>
            <a:r>
              <a:rPr lang="es-MX" sz="2400" dirty="0" smtClean="0"/>
              <a:t>; también pueden recurrir a revisores externos para la aprobación de sus contenidos </a:t>
            </a:r>
            <a:endParaRPr lang="es-MX" sz="2400" dirty="0"/>
          </a:p>
        </p:txBody>
      </p:sp>
      <p:sp>
        <p:nvSpPr>
          <p:cNvPr id="3" name="CuadroTexto 2"/>
          <p:cNvSpPr txBox="1"/>
          <p:nvPr/>
        </p:nvSpPr>
        <p:spPr>
          <a:xfrm>
            <a:off x="2267744" y="6525344"/>
            <a:ext cx="68762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hlinkClick r:id="rId2"/>
              </a:rPr>
              <a:t>http://</a:t>
            </a:r>
            <a:r>
              <a:rPr lang="es-MX" dirty="0" smtClean="0">
                <a:hlinkClick r:id="rId2"/>
              </a:rPr>
              <a:t>www.latindex.org/documentos/Glosario_Latindex_esp.pdf</a:t>
            </a:r>
            <a:endParaRPr lang="es-MX" dirty="0" smtClean="0"/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586331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468313" y="0"/>
            <a:ext cx="8229600" cy="7778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3600" b="1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alibri" pitchFamily="34" charset="0"/>
              </a:rPr>
              <a:t>Bibliometría</a:t>
            </a:r>
            <a:r>
              <a:rPr lang="es-MX" sz="36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alibri" pitchFamily="34" charset="0"/>
              </a:rPr>
              <a:t> </a:t>
            </a:r>
            <a:endParaRPr lang="es-ES" sz="3600" b="1" dirty="0" smtClean="0">
              <a:solidFill>
                <a:srgbClr val="0070C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Calibri" pitchFamily="34" charset="0"/>
            </a:endParaRPr>
          </a:p>
        </p:txBody>
      </p:sp>
      <p:sp>
        <p:nvSpPr>
          <p:cNvPr id="9" name="Marcador de contenido 2"/>
          <p:cNvSpPr txBox="1">
            <a:spLocks/>
          </p:cNvSpPr>
          <p:nvPr/>
        </p:nvSpPr>
        <p:spPr>
          <a:xfrm>
            <a:off x="0" y="1124744"/>
            <a:ext cx="8697913" cy="93610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sz="28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Subdisciplina</a:t>
            </a:r>
            <a:r>
              <a:rPr lang="es-MX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 de las </a:t>
            </a:r>
            <a:r>
              <a:rPr lang="es-MX" sz="2800" b="1" dirty="0" smtClean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Ciencias de la Información</a:t>
            </a:r>
            <a:endParaRPr lang="es-MX" sz="28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4" name="Marcador de contenido 2"/>
          <p:cNvSpPr txBox="1">
            <a:spLocks/>
          </p:cNvSpPr>
          <p:nvPr/>
        </p:nvSpPr>
        <p:spPr>
          <a:xfrm>
            <a:off x="0" y="1841124"/>
            <a:ext cx="9252519" cy="93610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Emplea </a:t>
            </a:r>
            <a:r>
              <a:rPr lang="es-MX" sz="2800" b="1" dirty="0" smtClean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leyes</a:t>
            </a:r>
            <a:r>
              <a:rPr lang="es-MX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 o </a:t>
            </a:r>
            <a:r>
              <a:rPr lang="es-MX" sz="2800" b="1" dirty="0" smtClean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modelos matemáticos </a:t>
            </a:r>
            <a:r>
              <a:rPr lang="es-MX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así como la </a:t>
            </a:r>
            <a:r>
              <a:rPr lang="es-MX" sz="2800" b="1" dirty="0" smtClean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estadística </a:t>
            </a:r>
            <a:r>
              <a:rPr lang="es-MX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para analizar el flujo documental</a:t>
            </a:r>
            <a:endParaRPr lang="es-MX" sz="2800" dirty="0"/>
          </a:p>
        </p:txBody>
      </p:sp>
      <p:sp>
        <p:nvSpPr>
          <p:cNvPr id="19" name="Marcador de contenido 2"/>
          <p:cNvSpPr txBox="1">
            <a:spLocks/>
          </p:cNvSpPr>
          <p:nvPr/>
        </p:nvSpPr>
        <p:spPr>
          <a:xfrm>
            <a:off x="1" y="3144984"/>
            <a:ext cx="8726287" cy="6972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Análisis </a:t>
            </a:r>
            <a:r>
              <a:rPr lang="es-MX" sz="2800" b="1" dirty="0" smtClean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cuantitativo</a:t>
            </a:r>
            <a:r>
              <a:rPr lang="es-MX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 de la ciencia</a:t>
            </a:r>
            <a:endParaRPr lang="es-MX" sz="2800" dirty="0"/>
          </a:p>
        </p:txBody>
      </p:sp>
      <p:sp>
        <p:nvSpPr>
          <p:cNvPr id="20" name="Marcador de contenido 2"/>
          <p:cNvSpPr txBox="1">
            <a:spLocks/>
          </p:cNvSpPr>
          <p:nvPr/>
        </p:nvSpPr>
        <p:spPr>
          <a:xfrm>
            <a:off x="48845" y="4302370"/>
            <a:ext cx="9144000" cy="6972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Complementario </a:t>
            </a:r>
            <a:r>
              <a:rPr lang="es-MX" sz="2800" b="1" dirty="0" smtClean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Sociología</a:t>
            </a:r>
            <a:r>
              <a:rPr lang="es-MX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 e </a:t>
            </a:r>
            <a:r>
              <a:rPr lang="es-MX" sz="2800" b="1" dirty="0" smtClean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Historia Social </a:t>
            </a:r>
            <a:r>
              <a:rPr lang="es-MX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de la Ciencia</a:t>
            </a:r>
            <a:endParaRPr lang="es-MX" sz="2800" dirty="0"/>
          </a:p>
        </p:txBody>
      </p:sp>
      <p:sp>
        <p:nvSpPr>
          <p:cNvPr id="21" name="Marcador de contenido 2"/>
          <p:cNvSpPr txBox="1">
            <a:spLocks/>
          </p:cNvSpPr>
          <p:nvPr/>
        </p:nvSpPr>
        <p:spPr>
          <a:xfrm>
            <a:off x="48845" y="5508819"/>
            <a:ext cx="3947091" cy="6972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CIENCIA de la CIENCIA</a:t>
            </a:r>
            <a:endParaRPr lang="es-MX" sz="2800" dirty="0"/>
          </a:p>
        </p:txBody>
      </p:sp>
      <p:sp>
        <p:nvSpPr>
          <p:cNvPr id="6" name="CuadroTexto 5"/>
          <p:cNvSpPr txBox="1"/>
          <p:nvPr/>
        </p:nvSpPr>
        <p:spPr>
          <a:xfrm>
            <a:off x="5364088" y="3215362"/>
            <a:ext cx="3672408" cy="40011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s-MX" sz="2000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PUBLICACIÓN CIENTÍFICA</a:t>
            </a:r>
            <a:endParaRPr lang="es-MX" sz="20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2" name="CuadroTexto 21"/>
          <p:cNvSpPr txBox="1"/>
          <p:nvPr/>
        </p:nvSpPr>
        <p:spPr>
          <a:xfrm>
            <a:off x="4211960" y="3755556"/>
            <a:ext cx="4824536" cy="40011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s-MX" sz="2000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REGISTRO FORMAL DE LA CIENCIA</a:t>
            </a:r>
            <a:endParaRPr lang="es-MX" sz="20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4" name="Marcador de contenido 2"/>
          <p:cNvSpPr txBox="1">
            <a:spLocks/>
          </p:cNvSpPr>
          <p:nvPr/>
        </p:nvSpPr>
        <p:spPr>
          <a:xfrm>
            <a:off x="3779912" y="5018749"/>
            <a:ext cx="5256584" cy="697247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MX" sz="20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Análisis</a:t>
            </a:r>
            <a:r>
              <a:rPr lang="es-MX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de la actividad científica como fenómeno social</a:t>
            </a:r>
            <a:endParaRPr lang="es-MX" sz="20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5" name="Marcador de contenido 2"/>
          <p:cNvSpPr txBox="1">
            <a:spLocks/>
          </p:cNvSpPr>
          <p:nvPr/>
        </p:nvSpPr>
        <p:spPr>
          <a:xfrm>
            <a:off x="3779912" y="5857443"/>
            <a:ext cx="5311387" cy="697247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MX" sz="2000" b="1" dirty="0" smtClean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Evaluación</a:t>
            </a:r>
            <a:r>
              <a:rPr lang="es-MX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de la actividad científica</a:t>
            </a:r>
            <a:endParaRPr lang="es-MX" sz="20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8464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1" grpId="0"/>
      <p:bldP spid="6" grpId="0" animBg="1"/>
      <p:bldP spid="22" grpId="0" animBg="1"/>
      <p:bldP spid="24" grpId="0" animBg="1"/>
      <p:bldP spid="2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-1432883" y="12982"/>
            <a:ext cx="8229600" cy="7778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36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alibri" pitchFamily="34" charset="0"/>
              </a:rPr>
              <a:t>Indicadores </a:t>
            </a:r>
            <a:r>
              <a:rPr lang="es-MX" sz="3600" b="1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alibri" pitchFamily="34" charset="0"/>
              </a:rPr>
              <a:t>bibliom</a:t>
            </a:r>
            <a:r>
              <a:rPr lang="es-MX" sz="3600" b="1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é</a:t>
            </a:r>
            <a:r>
              <a:rPr lang="es-MX" sz="3600" b="1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alibri" pitchFamily="34" charset="0"/>
              </a:rPr>
              <a:t>tricos</a:t>
            </a:r>
            <a:r>
              <a:rPr lang="es-MX" sz="36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alibri" pitchFamily="34" charset="0"/>
              </a:rPr>
              <a:t> </a:t>
            </a:r>
            <a:endParaRPr lang="es-ES" sz="3600" b="1" dirty="0" smtClean="0">
              <a:solidFill>
                <a:srgbClr val="0070C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Calibri" pitchFamily="34" charset="0"/>
            </a:endParaRPr>
          </a:p>
        </p:txBody>
      </p:sp>
      <p:grpSp>
        <p:nvGrpSpPr>
          <p:cNvPr id="2" name="Grupo 19"/>
          <p:cNvGrpSpPr/>
          <p:nvPr/>
        </p:nvGrpSpPr>
        <p:grpSpPr>
          <a:xfrm>
            <a:off x="-32651" y="3273960"/>
            <a:ext cx="2595547" cy="864096"/>
            <a:chOff x="-69883" y="3728531"/>
            <a:chExt cx="2996043" cy="864096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11" name="Pentágono 10"/>
            <p:cNvSpPr/>
            <p:nvPr/>
          </p:nvSpPr>
          <p:spPr>
            <a:xfrm>
              <a:off x="-1" y="3728531"/>
              <a:ext cx="2698729" cy="864096"/>
            </a:xfrm>
            <a:prstGeom prst="homePlat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2" name="CuadroTexto 11"/>
            <p:cNvSpPr txBox="1"/>
            <p:nvPr/>
          </p:nvSpPr>
          <p:spPr>
            <a:xfrm>
              <a:off x="-69883" y="3953326"/>
              <a:ext cx="299604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sz="1600" b="1" dirty="0" smtClean="0">
                  <a:solidFill>
                    <a:schemeClr val="bg1">
                      <a:lumMod val="95000"/>
                    </a:schemeClr>
                  </a:solidFill>
                </a:rPr>
                <a:t>Indicadores </a:t>
              </a:r>
              <a:r>
                <a:rPr lang="es-MX" sz="1600" b="1" dirty="0" err="1" smtClean="0">
                  <a:solidFill>
                    <a:schemeClr val="bg1">
                      <a:lumMod val="95000"/>
                    </a:schemeClr>
                  </a:solidFill>
                </a:rPr>
                <a:t>bibliométricos</a:t>
              </a:r>
              <a:endParaRPr lang="es-MX" sz="1600" b="1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sp>
        <p:nvSpPr>
          <p:cNvPr id="13" name="Abrir llave 12"/>
          <p:cNvSpPr/>
          <p:nvPr/>
        </p:nvSpPr>
        <p:spPr>
          <a:xfrm>
            <a:off x="2413075" y="2097025"/>
            <a:ext cx="578189" cy="3209126"/>
          </a:xfrm>
          <a:prstGeom prst="leftBrace">
            <a:avLst>
              <a:gd name="adj1" fmla="val 11138"/>
              <a:gd name="adj2" fmla="val 50000"/>
            </a:avLst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6" name="CuadroTexto 15"/>
          <p:cNvSpPr txBox="1"/>
          <p:nvPr/>
        </p:nvSpPr>
        <p:spPr>
          <a:xfrm>
            <a:off x="3032214" y="1920815"/>
            <a:ext cx="2736304" cy="923330"/>
          </a:xfrm>
          <a:prstGeom prst="rect">
            <a:avLst/>
          </a:prstGeom>
          <a:solidFill>
            <a:schemeClr val="accent1">
              <a:lumMod val="75000"/>
            </a:schemeClr>
          </a:solidFill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s-MX" b="1" dirty="0" smtClean="0">
                <a:solidFill>
                  <a:schemeClr val="bg1"/>
                </a:solidFill>
              </a:rPr>
              <a:t>Indicadores de actividad </a:t>
            </a:r>
          </a:p>
          <a:p>
            <a:pPr algn="ctr"/>
            <a:r>
              <a:rPr lang="es-MX" b="1" dirty="0" smtClean="0">
                <a:solidFill>
                  <a:schemeClr val="bg1"/>
                </a:solidFill>
              </a:rPr>
              <a:t>o</a:t>
            </a:r>
          </a:p>
          <a:p>
            <a:pPr algn="ctr"/>
            <a:r>
              <a:rPr lang="es-MX" b="1" dirty="0" smtClean="0">
                <a:solidFill>
                  <a:schemeClr val="bg1"/>
                </a:solidFill>
              </a:rPr>
              <a:t>Producción</a:t>
            </a:r>
            <a:endParaRPr lang="es-MX" b="1" dirty="0">
              <a:solidFill>
                <a:schemeClr val="bg1"/>
              </a:solidFill>
            </a:endParaRPr>
          </a:p>
        </p:txBody>
      </p:sp>
      <p:sp>
        <p:nvSpPr>
          <p:cNvPr id="17" name="CuadroTexto 16"/>
          <p:cNvSpPr txBox="1"/>
          <p:nvPr/>
        </p:nvSpPr>
        <p:spPr>
          <a:xfrm>
            <a:off x="3032214" y="5204629"/>
            <a:ext cx="2736304" cy="369332"/>
          </a:xfrm>
          <a:prstGeom prst="rect">
            <a:avLst/>
          </a:prstGeom>
          <a:solidFill>
            <a:schemeClr val="accent1">
              <a:lumMod val="75000"/>
            </a:schemeClr>
          </a:solidFill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s-MX" b="1" dirty="0" smtClean="0">
                <a:solidFill>
                  <a:schemeClr val="bg1"/>
                </a:solidFill>
              </a:rPr>
              <a:t>Indicadores de impacto</a:t>
            </a:r>
            <a:endParaRPr lang="es-MX" b="1" dirty="0">
              <a:solidFill>
                <a:schemeClr val="bg1"/>
              </a:solidFill>
            </a:endParaRPr>
          </a:p>
        </p:txBody>
      </p:sp>
      <p:sp>
        <p:nvSpPr>
          <p:cNvPr id="18" name="Abrir llave 17"/>
          <p:cNvSpPr/>
          <p:nvPr/>
        </p:nvSpPr>
        <p:spPr>
          <a:xfrm>
            <a:off x="5868630" y="768929"/>
            <a:ext cx="578189" cy="3369127"/>
          </a:xfrm>
          <a:prstGeom prst="leftBrace">
            <a:avLst>
              <a:gd name="adj1" fmla="val 11138"/>
              <a:gd name="adj2" fmla="val 50000"/>
            </a:avLst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1" name="CuadroTexto 20"/>
          <p:cNvSpPr txBox="1"/>
          <p:nvPr/>
        </p:nvSpPr>
        <p:spPr>
          <a:xfrm>
            <a:off x="6446819" y="639047"/>
            <a:ext cx="2445661" cy="646331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s-MX" b="1" dirty="0" smtClean="0">
                <a:solidFill>
                  <a:schemeClr val="bg1"/>
                </a:solidFill>
              </a:rPr>
              <a:t>Número de publicaciones por:</a:t>
            </a:r>
          </a:p>
        </p:txBody>
      </p:sp>
      <p:sp>
        <p:nvSpPr>
          <p:cNvPr id="22" name="CuadroTexto 21"/>
          <p:cNvSpPr txBox="1"/>
          <p:nvPr/>
        </p:nvSpPr>
        <p:spPr>
          <a:xfrm>
            <a:off x="6517521" y="1347344"/>
            <a:ext cx="1008112" cy="369332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es-MX" b="1" dirty="0" smtClean="0"/>
              <a:t>AUTOR</a:t>
            </a:r>
          </a:p>
        </p:txBody>
      </p:sp>
      <p:sp>
        <p:nvSpPr>
          <p:cNvPr id="24" name="CuadroTexto 23"/>
          <p:cNvSpPr txBox="1"/>
          <p:nvPr/>
        </p:nvSpPr>
        <p:spPr>
          <a:xfrm>
            <a:off x="7663964" y="1347344"/>
            <a:ext cx="1008112" cy="369332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es-MX" b="1" dirty="0" smtClean="0"/>
              <a:t>REVISTA</a:t>
            </a:r>
          </a:p>
        </p:txBody>
      </p:sp>
      <p:sp>
        <p:nvSpPr>
          <p:cNvPr id="25" name="CuadroTexto 24"/>
          <p:cNvSpPr txBox="1"/>
          <p:nvPr/>
        </p:nvSpPr>
        <p:spPr>
          <a:xfrm>
            <a:off x="6517521" y="1817948"/>
            <a:ext cx="1461617" cy="369332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es-MX" b="1" dirty="0" smtClean="0"/>
              <a:t>INSTITUCIÓN</a:t>
            </a:r>
          </a:p>
        </p:txBody>
      </p:sp>
      <p:sp>
        <p:nvSpPr>
          <p:cNvPr id="26" name="CuadroTexto 25"/>
          <p:cNvSpPr txBox="1"/>
          <p:nvPr/>
        </p:nvSpPr>
        <p:spPr>
          <a:xfrm>
            <a:off x="8049840" y="1811519"/>
            <a:ext cx="735264" cy="369332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es-MX" b="1" dirty="0" smtClean="0"/>
              <a:t>PAÍS</a:t>
            </a:r>
          </a:p>
        </p:txBody>
      </p:sp>
      <p:sp>
        <p:nvSpPr>
          <p:cNvPr id="28" name="CuadroTexto 27"/>
          <p:cNvSpPr txBox="1"/>
          <p:nvPr/>
        </p:nvSpPr>
        <p:spPr>
          <a:xfrm>
            <a:off x="6402086" y="2740826"/>
            <a:ext cx="2741914" cy="369332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s-MX" b="1" dirty="0" smtClean="0">
                <a:solidFill>
                  <a:schemeClr val="bg1"/>
                </a:solidFill>
              </a:rPr>
              <a:t>Concentración / Dispersión</a:t>
            </a:r>
          </a:p>
        </p:txBody>
      </p:sp>
      <p:sp>
        <p:nvSpPr>
          <p:cNvPr id="29" name="CuadroTexto 28"/>
          <p:cNvSpPr txBox="1"/>
          <p:nvPr/>
        </p:nvSpPr>
        <p:spPr>
          <a:xfrm>
            <a:off x="6513064" y="2273299"/>
            <a:ext cx="867247" cy="369332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es-MX" b="1" dirty="0" smtClean="0"/>
              <a:t>TEMA</a:t>
            </a:r>
          </a:p>
        </p:txBody>
      </p:sp>
      <p:sp>
        <p:nvSpPr>
          <p:cNvPr id="30" name="CuadroTexto 29"/>
          <p:cNvSpPr txBox="1"/>
          <p:nvPr/>
        </p:nvSpPr>
        <p:spPr>
          <a:xfrm>
            <a:off x="6402086" y="3250362"/>
            <a:ext cx="1577052" cy="369332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s-MX" b="1" dirty="0" smtClean="0">
                <a:solidFill>
                  <a:schemeClr val="bg1"/>
                </a:solidFill>
              </a:rPr>
              <a:t>Colaboración</a:t>
            </a:r>
          </a:p>
        </p:txBody>
      </p:sp>
      <p:sp>
        <p:nvSpPr>
          <p:cNvPr id="31" name="CuadroTexto 30"/>
          <p:cNvSpPr txBox="1"/>
          <p:nvPr/>
        </p:nvSpPr>
        <p:spPr>
          <a:xfrm>
            <a:off x="6435622" y="3692335"/>
            <a:ext cx="1008112" cy="369332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es-MX" b="1" dirty="0" smtClean="0"/>
              <a:t>AUTOR</a:t>
            </a:r>
          </a:p>
        </p:txBody>
      </p:sp>
      <p:sp>
        <p:nvSpPr>
          <p:cNvPr id="32" name="CuadroTexto 31"/>
          <p:cNvSpPr txBox="1"/>
          <p:nvPr/>
        </p:nvSpPr>
        <p:spPr>
          <a:xfrm>
            <a:off x="7525633" y="3701588"/>
            <a:ext cx="1461617" cy="369332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es-MX" b="1" dirty="0" smtClean="0"/>
              <a:t>INSTITUCIÓN</a:t>
            </a:r>
          </a:p>
        </p:txBody>
      </p:sp>
      <p:sp>
        <p:nvSpPr>
          <p:cNvPr id="33" name="CuadroTexto 32"/>
          <p:cNvSpPr txBox="1"/>
          <p:nvPr/>
        </p:nvSpPr>
        <p:spPr>
          <a:xfrm>
            <a:off x="6477714" y="4122318"/>
            <a:ext cx="735264" cy="369332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es-MX" b="1" dirty="0" smtClean="0"/>
              <a:t>PAÍS</a:t>
            </a:r>
          </a:p>
        </p:txBody>
      </p:sp>
      <p:sp>
        <p:nvSpPr>
          <p:cNvPr id="34" name="CuadroTexto 33"/>
          <p:cNvSpPr txBox="1"/>
          <p:nvPr/>
        </p:nvSpPr>
        <p:spPr>
          <a:xfrm>
            <a:off x="7300773" y="4134308"/>
            <a:ext cx="867247" cy="369332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es-MX" b="1" dirty="0" smtClean="0"/>
              <a:t>TEMA</a:t>
            </a:r>
          </a:p>
        </p:txBody>
      </p:sp>
      <p:sp>
        <p:nvSpPr>
          <p:cNvPr id="36" name="CuadroTexto 35"/>
          <p:cNvSpPr txBox="1"/>
          <p:nvPr/>
        </p:nvSpPr>
        <p:spPr>
          <a:xfrm>
            <a:off x="6319089" y="5117715"/>
            <a:ext cx="2854315" cy="461665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s-MX" sz="2400" b="1" dirty="0" smtClean="0">
                <a:solidFill>
                  <a:schemeClr val="bg1"/>
                </a:solidFill>
              </a:rPr>
              <a:t>= CITAS RECIBIDAS</a:t>
            </a:r>
          </a:p>
        </p:txBody>
      </p:sp>
      <p:sp>
        <p:nvSpPr>
          <p:cNvPr id="38" name="CuadroTexto 37"/>
          <p:cNvSpPr txBox="1"/>
          <p:nvPr/>
        </p:nvSpPr>
        <p:spPr>
          <a:xfrm>
            <a:off x="7371729" y="5653601"/>
            <a:ext cx="1008112" cy="369332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es-MX" b="1" dirty="0" smtClean="0"/>
              <a:t>REVISTA</a:t>
            </a:r>
          </a:p>
        </p:txBody>
      </p:sp>
      <p:sp>
        <p:nvSpPr>
          <p:cNvPr id="39" name="CuadroTexto 38"/>
          <p:cNvSpPr txBox="1"/>
          <p:nvPr/>
        </p:nvSpPr>
        <p:spPr>
          <a:xfrm>
            <a:off x="6377045" y="6157134"/>
            <a:ext cx="1461617" cy="369332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es-MX" b="1" dirty="0" smtClean="0"/>
              <a:t>INSTITUCIÓN</a:t>
            </a:r>
          </a:p>
        </p:txBody>
      </p:sp>
      <p:sp>
        <p:nvSpPr>
          <p:cNvPr id="40" name="CuadroTexto 39"/>
          <p:cNvSpPr txBox="1"/>
          <p:nvPr/>
        </p:nvSpPr>
        <p:spPr>
          <a:xfrm>
            <a:off x="8450798" y="5655354"/>
            <a:ext cx="735264" cy="369332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es-MX" b="1" dirty="0" smtClean="0"/>
              <a:t>PAÍS</a:t>
            </a:r>
          </a:p>
        </p:txBody>
      </p:sp>
      <p:sp>
        <p:nvSpPr>
          <p:cNvPr id="41" name="CuadroTexto 40"/>
          <p:cNvSpPr txBox="1"/>
          <p:nvPr/>
        </p:nvSpPr>
        <p:spPr>
          <a:xfrm>
            <a:off x="8017174" y="6141865"/>
            <a:ext cx="867247" cy="369332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es-MX" b="1" dirty="0" smtClean="0"/>
              <a:t>TEMA</a:t>
            </a:r>
          </a:p>
        </p:txBody>
      </p:sp>
      <p:sp>
        <p:nvSpPr>
          <p:cNvPr id="46" name="CuadroTexto 45"/>
          <p:cNvSpPr txBox="1"/>
          <p:nvPr/>
        </p:nvSpPr>
        <p:spPr>
          <a:xfrm>
            <a:off x="6292661" y="5655354"/>
            <a:ext cx="1008112" cy="369332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es-MX" b="1" dirty="0" smtClean="0"/>
              <a:t>AUTOR</a:t>
            </a:r>
          </a:p>
        </p:txBody>
      </p:sp>
    </p:spTree>
    <p:extLst>
      <p:ext uri="{BB962C8B-B14F-4D97-AF65-F5344CB8AC3E}">
        <p14:creationId xmlns:p14="http://schemas.microsoft.com/office/powerpoint/2010/main" val="3333181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6" grpId="0" animBg="1"/>
      <p:bldP spid="17" grpId="0" animBg="1"/>
      <p:bldP spid="18" grpId="0" animBg="1"/>
      <p:bldP spid="21" grpId="0" animBg="1"/>
      <p:bldP spid="22" grpId="0" animBg="1"/>
      <p:bldP spid="24" grpId="0" animBg="1"/>
      <p:bldP spid="25" grpId="0" animBg="1"/>
      <p:bldP spid="26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6" grpId="0" animBg="1"/>
      <p:bldP spid="38" grpId="0" animBg="1"/>
      <p:bldP spid="39" grpId="0" animBg="1"/>
      <p:bldP spid="40" grpId="0" animBg="1"/>
      <p:bldP spid="41" grpId="0" animBg="1"/>
      <p:bldP spid="4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 smtClean="0"/>
              <a:t>Revistas de “Corriente principal” (</a:t>
            </a:r>
            <a:r>
              <a:rPr lang="es-MX" dirty="0" err="1" smtClean="0"/>
              <a:t>mainstream</a:t>
            </a:r>
            <a:r>
              <a:rPr lang="es-MX" dirty="0" smtClean="0"/>
              <a:t>)</a:t>
            </a:r>
            <a:endParaRPr lang="es-MX" dirty="0"/>
          </a:p>
        </p:txBody>
      </p:sp>
      <p:pic>
        <p:nvPicPr>
          <p:cNvPr id="102404" name="Picture 4" descr="http://www.lib.berkeley.edu/BIOS/images/wosLogo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3" y="1988841"/>
            <a:ext cx="3672408" cy="1134126"/>
          </a:xfrm>
          <a:prstGeom prst="rect">
            <a:avLst/>
          </a:prstGeom>
          <a:noFill/>
        </p:spPr>
      </p:pic>
      <p:pic>
        <p:nvPicPr>
          <p:cNvPr id="102406" name="Picture 6" descr="http://www.igi-global.com/images/newsroom/thomson-reuters-logo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99592" y="3284984"/>
            <a:ext cx="2161268" cy="2376264"/>
          </a:xfrm>
          <a:prstGeom prst="rect">
            <a:avLst/>
          </a:prstGeom>
          <a:noFill/>
        </p:spPr>
      </p:pic>
      <p:pic>
        <p:nvPicPr>
          <p:cNvPr id="102408" name="Picture 8" descr="http://upload.wikimedia.org/wikipedia/en/archive/9/91/20130909101259!Scopus_type_logo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04048" y="1988840"/>
            <a:ext cx="3305175" cy="1009650"/>
          </a:xfrm>
          <a:prstGeom prst="rect">
            <a:avLst/>
          </a:prstGeom>
          <a:noFill/>
        </p:spPr>
      </p:pic>
      <p:pic>
        <p:nvPicPr>
          <p:cNvPr id="102410" name="Picture 10" descr="https://knowledgeutopia.files.wordpress.com/2013/10/logo-elsevier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436096" y="3068960"/>
            <a:ext cx="2638010" cy="277919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4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4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4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4" presetClass="entr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24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24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024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24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2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024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24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24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/>
          </p:cNvSpPr>
          <p:nvPr>
            <p:ph type="title" idx="4294967295"/>
          </p:nvPr>
        </p:nvSpPr>
        <p:spPr>
          <a:xfrm>
            <a:off x="395289" y="333375"/>
            <a:ext cx="7680325" cy="1150938"/>
          </a:xfrm>
        </p:spPr>
        <p:txBody>
          <a:bodyPr anchor="b">
            <a:normAutofit fontScale="90000"/>
          </a:bodyPr>
          <a:lstStyle/>
          <a:p>
            <a:pPr eaLnBrk="1" hangingPunct="1">
              <a:defRPr/>
            </a:pPr>
            <a:r>
              <a:rPr lang="es-MX" sz="4000" b="1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Servicios de información</a:t>
            </a:r>
            <a:r>
              <a:rPr lang="es-MX" sz="4000" smtClean="0"/>
              <a:t>       [indización]</a:t>
            </a:r>
            <a:endParaRPr lang="es-ES" sz="4000" smtClean="0"/>
          </a:p>
        </p:txBody>
      </p:sp>
      <p:sp>
        <p:nvSpPr>
          <p:cNvPr id="88067" name="Rectangle 3"/>
          <p:cNvSpPr>
            <a:spLocks noGrp="1"/>
          </p:cNvSpPr>
          <p:nvPr>
            <p:ph type="body" idx="4294967295"/>
          </p:nvPr>
        </p:nvSpPr>
        <p:spPr>
          <a:xfrm>
            <a:off x="323851" y="1989138"/>
            <a:ext cx="8107363" cy="4343400"/>
          </a:xfrm>
        </p:spPr>
        <p:txBody>
          <a:bodyPr>
            <a:normAutofit/>
          </a:bodyPr>
          <a:lstStyle/>
          <a:p>
            <a:pPr marL="0" indent="0" eaLnBrk="1" hangingPunct="1">
              <a:lnSpc>
                <a:spcPct val="90000"/>
              </a:lnSpc>
              <a:buFontTx/>
              <a:buChar char="-"/>
              <a:defRPr/>
            </a:pPr>
            <a:r>
              <a:rPr lang="es-MX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Directorios o catálogos 			</a:t>
            </a:r>
          </a:p>
          <a:p>
            <a:pPr marL="0" indent="0" eaLnBrk="1" hangingPunct="1">
              <a:lnSpc>
                <a:spcPct val="90000"/>
              </a:lnSpc>
              <a:buFontTx/>
              <a:buChar char="-"/>
              <a:defRPr/>
            </a:pPr>
            <a:endParaRPr lang="es-MX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marL="0" indent="0" eaLnBrk="1" hangingPunct="1">
              <a:lnSpc>
                <a:spcPct val="90000"/>
              </a:lnSpc>
              <a:buFontTx/>
              <a:buChar char="-"/>
              <a:defRPr/>
            </a:pPr>
            <a:r>
              <a:rPr lang="es-MX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Bases de datos bibliográficas o referenciales</a:t>
            </a:r>
          </a:p>
          <a:p>
            <a:pPr marL="0" indent="0" eaLnBrk="1" hangingPunct="1">
              <a:lnSpc>
                <a:spcPct val="90000"/>
              </a:lnSpc>
              <a:buFontTx/>
              <a:buChar char="-"/>
              <a:defRPr/>
            </a:pPr>
            <a:endParaRPr lang="es-MX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marL="0" indent="0" eaLnBrk="1" hangingPunct="1">
              <a:lnSpc>
                <a:spcPct val="90000"/>
              </a:lnSpc>
              <a:buFontTx/>
              <a:buChar char="-"/>
              <a:defRPr/>
            </a:pPr>
            <a:r>
              <a:rPr lang="es-MX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Hemerotecas virtuales</a:t>
            </a:r>
            <a:r>
              <a:rPr lang="es-MX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</a:p>
          <a:p>
            <a:pPr marL="0" indent="0" eaLnBrk="1" hangingPunct="1">
              <a:lnSpc>
                <a:spcPct val="90000"/>
              </a:lnSpc>
              <a:buFontTx/>
              <a:buChar char="-"/>
              <a:defRPr/>
            </a:pPr>
            <a:endParaRPr lang="es-MX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marL="0" indent="0" eaLnBrk="1" hangingPunct="1">
              <a:lnSpc>
                <a:spcPct val="90000"/>
              </a:lnSpc>
              <a:buFontTx/>
              <a:buChar char="-"/>
              <a:defRPr/>
            </a:pPr>
            <a:r>
              <a:rPr lang="es-MX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s-MX" b="1" dirty="0" smtClean="0">
                <a:solidFill>
                  <a:srgbClr val="00CC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[ Repositorios ]</a:t>
            </a:r>
            <a:endParaRPr lang="es-MX" dirty="0" smtClean="0">
              <a:solidFill>
                <a:srgbClr val="00CC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4" name="3 CuadroTexto"/>
          <p:cNvSpPr txBox="1"/>
          <p:nvPr/>
        </p:nvSpPr>
        <p:spPr>
          <a:xfrm>
            <a:off x="5508104" y="4077072"/>
            <a:ext cx="31683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000" dirty="0" err="1" smtClean="0"/>
              <a:t>bibliométricas</a:t>
            </a:r>
            <a:endParaRPr lang="es-MX" sz="4000" dirty="0"/>
          </a:p>
        </p:txBody>
      </p:sp>
      <p:cxnSp>
        <p:nvCxnSpPr>
          <p:cNvPr id="6" name="5 Conector recto de flecha"/>
          <p:cNvCxnSpPr/>
          <p:nvPr/>
        </p:nvCxnSpPr>
        <p:spPr>
          <a:xfrm>
            <a:off x="6876256" y="3501008"/>
            <a:ext cx="0" cy="720080"/>
          </a:xfrm>
          <a:prstGeom prst="straightConnector1">
            <a:avLst/>
          </a:prstGeom>
          <a:ln w="762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7 Conector recto de flecha"/>
          <p:cNvCxnSpPr/>
          <p:nvPr/>
        </p:nvCxnSpPr>
        <p:spPr>
          <a:xfrm>
            <a:off x="4499992" y="4380737"/>
            <a:ext cx="1002311" cy="8383"/>
          </a:xfrm>
          <a:prstGeom prst="straightConnector1">
            <a:avLst/>
          </a:prstGeom>
          <a:ln w="762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4" presetClass="entr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/>
          </p:cNvSpPr>
          <p:nvPr>
            <p:ph type="title" idx="4294967295"/>
          </p:nvPr>
        </p:nvSpPr>
        <p:spPr>
          <a:xfrm>
            <a:off x="395289" y="333375"/>
            <a:ext cx="7680325" cy="1150938"/>
          </a:xfrm>
        </p:spPr>
        <p:txBody>
          <a:bodyPr anchor="b">
            <a:normAutofit fontScale="90000"/>
          </a:bodyPr>
          <a:lstStyle/>
          <a:p>
            <a:pPr eaLnBrk="1" hangingPunct="1">
              <a:defRPr/>
            </a:pPr>
            <a:r>
              <a:rPr lang="es-MX" sz="4000" b="1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Servicios de información</a:t>
            </a:r>
            <a:r>
              <a:rPr lang="es-MX" sz="4000" smtClean="0"/>
              <a:t>       [indización]</a:t>
            </a:r>
            <a:endParaRPr lang="es-ES" sz="4000" smtClean="0"/>
          </a:p>
        </p:txBody>
      </p:sp>
      <p:sp>
        <p:nvSpPr>
          <p:cNvPr id="88067" name="Rectangle 3"/>
          <p:cNvSpPr>
            <a:spLocks noGrp="1"/>
          </p:cNvSpPr>
          <p:nvPr>
            <p:ph type="body" idx="4294967295"/>
          </p:nvPr>
        </p:nvSpPr>
        <p:spPr>
          <a:xfrm>
            <a:off x="323851" y="1989138"/>
            <a:ext cx="8107363" cy="4343400"/>
          </a:xfrm>
        </p:spPr>
        <p:txBody>
          <a:bodyPr>
            <a:normAutofit/>
          </a:bodyPr>
          <a:lstStyle/>
          <a:p>
            <a:pPr marL="0" indent="0" eaLnBrk="1" hangingPunct="1">
              <a:lnSpc>
                <a:spcPct val="90000"/>
              </a:lnSpc>
              <a:buFontTx/>
              <a:buChar char="-"/>
              <a:defRPr/>
            </a:pPr>
            <a:r>
              <a:rPr lang="es-MX" b="1" smtClean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Directorios o catálogos 			</a:t>
            </a:r>
          </a:p>
          <a:p>
            <a:pPr marL="0" indent="0" eaLnBrk="1" hangingPunct="1">
              <a:lnSpc>
                <a:spcPct val="90000"/>
              </a:lnSpc>
              <a:buFontTx/>
              <a:buChar char="-"/>
              <a:defRPr/>
            </a:pPr>
            <a:endParaRPr lang="es-MX" b="1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marL="0" indent="0" eaLnBrk="1" hangingPunct="1">
              <a:lnSpc>
                <a:spcPct val="90000"/>
              </a:lnSpc>
              <a:buFontTx/>
              <a:buChar char="-"/>
              <a:defRPr/>
            </a:pPr>
            <a:r>
              <a:rPr lang="es-MX" b="1" smtClean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Bases de datos bibliográficas o referenciales</a:t>
            </a:r>
          </a:p>
          <a:p>
            <a:pPr marL="0" indent="0" eaLnBrk="1" hangingPunct="1">
              <a:lnSpc>
                <a:spcPct val="90000"/>
              </a:lnSpc>
              <a:buFontTx/>
              <a:buChar char="-"/>
              <a:defRPr/>
            </a:pPr>
            <a:endParaRPr lang="es-MX" b="1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marL="0" indent="0" eaLnBrk="1" hangingPunct="1">
              <a:lnSpc>
                <a:spcPct val="90000"/>
              </a:lnSpc>
              <a:buFontTx/>
              <a:buChar char="-"/>
              <a:defRPr/>
            </a:pPr>
            <a:r>
              <a:rPr lang="es-MX" b="1" smtClean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Hemerotecas virtuales</a:t>
            </a:r>
            <a:r>
              <a:rPr lang="es-MX" smtClean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</a:p>
          <a:p>
            <a:pPr marL="0" indent="0" eaLnBrk="1" hangingPunct="1">
              <a:lnSpc>
                <a:spcPct val="90000"/>
              </a:lnSpc>
              <a:buFontTx/>
              <a:buChar char="-"/>
              <a:defRPr/>
            </a:pPr>
            <a:endParaRPr lang="es-MX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marL="0" indent="0" eaLnBrk="1" hangingPunct="1">
              <a:lnSpc>
                <a:spcPct val="90000"/>
              </a:lnSpc>
              <a:buFontTx/>
              <a:buChar char="-"/>
              <a:defRPr/>
            </a:pPr>
            <a:r>
              <a:rPr lang="es-MX" smtClean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s-MX" b="1" smtClean="0">
                <a:solidFill>
                  <a:srgbClr val="00CC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[ Repositorios ]</a:t>
            </a:r>
            <a:endParaRPr lang="es-MX" smtClean="0">
              <a:solidFill>
                <a:srgbClr val="00CC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5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 l="10707" r="58749" b="6316"/>
          <a:stretch>
            <a:fillRect/>
          </a:stretch>
        </p:blipFill>
        <p:spPr>
          <a:xfrm>
            <a:off x="-135285" y="0"/>
            <a:ext cx="4859338" cy="6858000"/>
          </a:xfrm>
        </p:spPr>
      </p:pic>
      <p:pic>
        <p:nvPicPr>
          <p:cNvPr id="7" name="Picture 1"/>
          <p:cNvPicPr>
            <a:picLocks noChangeAspect="1" noChangeArrowheads="1"/>
          </p:cNvPicPr>
          <p:nvPr/>
        </p:nvPicPr>
        <p:blipFill>
          <a:blip r:embed="rId3" cstate="print"/>
          <a:srcRect l="9973" r="61375" b="23814"/>
          <a:stretch>
            <a:fillRect/>
          </a:stretch>
        </p:blipFill>
        <p:spPr bwMode="auto">
          <a:xfrm>
            <a:off x="4643438" y="0"/>
            <a:ext cx="4500562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CuadroTexto 3"/>
          <p:cNvSpPr txBox="1"/>
          <p:nvPr/>
        </p:nvSpPr>
        <p:spPr>
          <a:xfrm>
            <a:off x="0" y="0"/>
            <a:ext cx="2195736" cy="1200329"/>
          </a:xfrm>
          <a:prstGeom prst="rect">
            <a:avLst/>
          </a:prstGeom>
          <a:solidFill>
            <a:schemeClr val="accent1">
              <a:lumMod val="75000"/>
            </a:schemeClr>
          </a:solidFill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s-MX" b="1" dirty="0" smtClean="0">
                <a:solidFill>
                  <a:schemeClr val="bg1"/>
                </a:solidFill>
              </a:rPr>
              <a:t>Indicadores de actividad </a:t>
            </a:r>
          </a:p>
          <a:p>
            <a:pPr algn="ctr"/>
            <a:r>
              <a:rPr lang="es-MX" b="1" dirty="0" smtClean="0">
                <a:solidFill>
                  <a:schemeClr val="bg1"/>
                </a:solidFill>
              </a:rPr>
              <a:t>o</a:t>
            </a:r>
          </a:p>
          <a:p>
            <a:pPr algn="ctr"/>
            <a:r>
              <a:rPr lang="es-MX" b="1" dirty="0" smtClean="0">
                <a:solidFill>
                  <a:schemeClr val="bg1"/>
                </a:solidFill>
              </a:rPr>
              <a:t>Producción</a:t>
            </a:r>
            <a:endParaRPr lang="es-MX" b="1" dirty="0">
              <a:solidFill>
                <a:schemeClr val="bg1"/>
              </a:solidFill>
            </a:endParaRPr>
          </a:p>
        </p:txBody>
      </p:sp>
      <p:sp>
        <p:nvSpPr>
          <p:cNvPr id="2" name="Rectángulo 1"/>
          <p:cNvSpPr/>
          <p:nvPr/>
        </p:nvSpPr>
        <p:spPr>
          <a:xfrm>
            <a:off x="0" y="1196752"/>
            <a:ext cx="4283968" cy="648072"/>
          </a:xfrm>
          <a:prstGeom prst="rect">
            <a:avLst/>
          </a:prstGeom>
          <a:noFill/>
          <a:ln w="57150"/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Rectángulo 5"/>
          <p:cNvSpPr/>
          <p:nvPr/>
        </p:nvSpPr>
        <p:spPr>
          <a:xfrm>
            <a:off x="0" y="1844824"/>
            <a:ext cx="4283968" cy="552257"/>
          </a:xfrm>
          <a:prstGeom prst="rect">
            <a:avLst/>
          </a:prstGeom>
          <a:noFill/>
          <a:ln w="57150"/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" name="Rectángulo 7"/>
          <p:cNvSpPr/>
          <p:nvPr/>
        </p:nvSpPr>
        <p:spPr>
          <a:xfrm>
            <a:off x="0" y="2397081"/>
            <a:ext cx="4283968" cy="552257"/>
          </a:xfrm>
          <a:prstGeom prst="rect">
            <a:avLst/>
          </a:prstGeom>
          <a:noFill/>
          <a:ln w="57150"/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" name="Rectángulo 8"/>
          <p:cNvSpPr/>
          <p:nvPr/>
        </p:nvSpPr>
        <p:spPr>
          <a:xfrm>
            <a:off x="2218184" y="107126"/>
            <a:ext cx="1201688" cy="537370"/>
          </a:xfrm>
          <a:prstGeom prst="rect">
            <a:avLst/>
          </a:prstGeom>
          <a:noFill/>
          <a:ln w="57150"/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" name="Rectángulo 10"/>
          <p:cNvSpPr/>
          <p:nvPr/>
        </p:nvSpPr>
        <p:spPr>
          <a:xfrm>
            <a:off x="4932040" y="692697"/>
            <a:ext cx="2042419" cy="504056"/>
          </a:xfrm>
          <a:prstGeom prst="rect">
            <a:avLst/>
          </a:prstGeom>
          <a:noFill/>
          <a:ln w="57150">
            <a:solidFill>
              <a:srgbClr val="C0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2" name="Rectángulo 11"/>
          <p:cNvSpPr/>
          <p:nvPr/>
        </p:nvSpPr>
        <p:spPr>
          <a:xfrm>
            <a:off x="1041896" y="5114654"/>
            <a:ext cx="3107613" cy="931188"/>
          </a:xfrm>
          <a:prstGeom prst="rect">
            <a:avLst/>
          </a:prstGeom>
          <a:noFill/>
          <a:ln w="57150"/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3" name="Rectángulo 12"/>
          <p:cNvSpPr/>
          <p:nvPr/>
        </p:nvSpPr>
        <p:spPr>
          <a:xfrm>
            <a:off x="89889" y="3423212"/>
            <a:ext cx="950494" cy="653860"/>
          </a:xfrm>
          <a:prstGeom prst="rect">
            <a:avLst/>
          </a:prstGeom>
          <a:noFill/>
          <a:ln w="57150"/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4" name="Rectángulo 13"/>
          <p:cNvSpPr/>
          <p:nvPr/>
        </p:nvSpPr>
        <p:spPr>
          <a:xfrm>
            <a:off x="1040383" y="3453673"/>
            <a:ext cx="3109126" cy="1492889"/>
          </a:xfrm>
          <a:prstGeom prst="rect">
            <a:avLst/>
          </a:prstGeom>
          <a:noFill/>
          <a:ln w="57150"/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5" name="Rectángulo 14"/>
          <p:cNvSpPr/>
          <p:nvPr/>
        </p:nvSpPr>
        <p:spPr>
          <a:xfrm>
            <a:off x="81183" y="5098962"/>
            <a:ext cx="950494" cy="653860"/>
          </a:xfrm>
          <a:prstGeom prst="rect">
            <a:avLst/>
          </a:prstGeom>
          <a:noFill/>
          <a:ln w="57150"/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6" name="CuadroTexto 15"/>
          <p:cNvSpPr txBox="1"/>
          <p:nvPr/>
        </p:nvSpPr>
        <p:spPr>
          <a:xfrm>
            <a:off x="768828" y="2776881"/>
            <a:ext cx="1958619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MX" dirty="0" smtClean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Registro bibliográfico del artículo</a:t>
            </a:r>
            <a:endParaRPr lang="es-MX" dirty="0">
              <a:solidFill>
                <a:srgbClr val="FFC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7" name="Rectángulo 16"/>
          <p:cNvSpPr/>
          <p:nvPr/>
        </p:nvSpPr>
        <p:spPr>
          <a:xfrm>
            <a:off x="4920977" y="1196752"/>
            <a:ext cx="2042419" cy="432048"/>
          </a:xfrm>
          <a:prstGeom prst="rect">
            <a:avLst/>
          </a:prstGeom>
          <a:noFill/>
          <a:ln w="57150">
            <a:solidFill>
              <a:srgbClr val="C0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8" name="Rectángulo 17"/>
          <p:cNvSpPr/>
          <p:nvPr/>
        </p:nvSpPr>
        <p:spPr>
          <a:xfrm>
            <a:off x="6936062" y="2244350"/>
            <a:ext cx="2042419" cy="488465"/>
          </a:xfrm>
          <a:prstGeom prst="rect">
            <a:avLst/>
          </a:prstGeom>
          <a:noFill/>
          <a:ln w="57150">
            <a:solidFill>
              <a:srgbClr val="C0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9" name="Rectángulo 18"/>
          <p:cNvSpPr/>
          <p:nvPr/>
        </p:nvSpPr>
        <p:spPr>
          <a:xfrm>
            <a:off x="6954491" y="2769377"/>
            <a:ext cx="2042419" cy="432048"/>
          </a:xfrm>
          <a:prstGeom prst="rect">
            <a:avLst/>
          </a:prstGeom>
          <a:noFill/>
          <a:ln w="57150">
            <a:solidFill>
              <a:srgbClr val="C0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0" name="Rectángulo 19"/>
          <p:cNvSpPr/>
          <p:nvPr/>
        </p:nvSpPr>
        <p:spPr>
          <a:xfrm>
            <a:off x="6954492" y="3247243"/>
            <a:ext cx="2042419" cy="316911"/>
          </a:xfrm>
          <a:prstGeom prst="rect">
            <a:avLst/>
          </a:prstGeom>
          <a:noFill/>
          <a:ln w="57150">
            <a:solidFill>
              <a:srgbClr val="C0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1" name="Rectángulo 20"/>
          <p:cNvSpPr/>
          <p:nvPr/>
        </p:nvSpPr>
        <p:spPr>
          <a:xfrm>
            <a:off x="6954492" y="3552044"/>
            <a:ext cx="2042419" cy="432048"/>
          </a:xfrm>
          <a:prstGeom prst="rect">
            <a:avLst/>
          </a:prstGeom>
          <a:noFill/>
          <a:ln w="57150">
            <a:solidFill>
              <a:srgbClr val="C0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2" name="Rectángulo 21"/>
          <p:cNvSpPr/>
          <p:nvPr/>
        </p:nvSpPr>
        <p:spPr>
          <a:xfrm>
            <a:off x="6964184" y="3984092"/>
            <a:ext cx="2042419" cy="525027"/>
          </a:xfrm>
          <a:prstGeom prst="rect">
            <a:avLst/>
          </a:prstGeom>
          <a:noFill/>
          <a:ln w="57150">
            <a:solidFill>
              <a:srgbClr val="C0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3" name="Rectángulo 22"/>
          <p:cNvSpPr/>
          <p:nvPr/>
        </p:nvSpPr>
        <p:spPr>
          <a:xfrm>
            <a:off x="6995668" y="688504"/>
            <a:ext cx="2042419" cy="432048"/>
          </a:xfrm>
          <a:prstGeom prst="rect">
            <a:avLst/>
          </a:prstGeom>
          <a:noFill/>
          <a:ln w="57150">
            <a:solidFill>
              <a:srgbClr val="C0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4" name="Rectángulo 23"/>
          <p:cNvSpPr/>
          <p:nvPr/>
        </p:nvSpPr>
        <p:spPr>
          <a:xfrm>
            <a:off x="4944417" y="1669990"/>
            <a:ext cx="1989609" cy="432048"/>
          </a:xfrm>
          <a:prstGeom prst="rect">
            <a:avLst/>
          </a:prstGeom>
          <a:noFill/>
          <a:ln w="57150">
            <a:solidFill>
              <a:srgbClr val="C0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5" name="Rectángulo 24"/>
          <p:cNvSpPr/>
          <p:nvPr/>
        </p:nvSpPr>
        <p:spPr>
          <a:xfrm>
            <a:off x="6976617" y="4977165"/>
            <a:ext cx="2042419" cy="198551"/>
          </a:xfrm>
          <a:prstGeom prst="rect">
            <a:avLst/>
          </a:prstGeom>
          <a:noFill/>
          <a:ln w="57150">
            <a:solidFill>
              <a:srgbClr val="C0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6" name="Rectángulo 25"/>
          <p:cNvSpPr/>
          <p:nvPr/>
        </p:nvSpPr>
        <p:spPr>
          <a:xfrm>
            <a:off x="6964184" y="4545450"/>
            <a:ext cx="2042419" cy="401112"/>
          </a:xfrm>
          <a:prstGeom prst="rect">
            <a:avLst/>
          </a:prstGeom>
          <a:noFill/>
          <a:ln w="57150">
            <a:solidFill>
              <a:srgbClr val="C0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7" name="Rectángulo 26"/>
          <p:cNvSpPr/>
          <p:nvPr/>
        </p:nvSpPr>
        <p:spPr>
          <a:xfrm>
            <a:off x="4932039" y="6042214"/>
            <a:ext cx="2042419" cy="432048"/>
          </a:xfrm>
          <a:prstGeom prst="rect">
            <a:avLst/>
          </a:prstGeom>
          <a:noFill/>
          <a:ln w="57150">
            <a:solidFill>
              <a:srgbClr val="C0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8" name="Rectángulo 27"/>
          <p:cNvSpPr/>
          <p:nvPr/>
        </p:nvSpPr>
        <p:spPr>
          <a:xfrm>
            <a:off x="4918222" y="5259547"/>
            <a:ext cx="2042419" cy="386766"/>
          </a:xfrm>
          <a:prstGeom prst="rect">
            <a:avLst/>
          </a:prstGeom>
          <a:noFill/>
          <a:ln w="57150">
            <a:solidFill>
              <a:srgbClr val="C0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9" name="Rectángulo 28"/>
          <p:cNvSpPr/>
          <p:nvPr/>
        </p:nvSpPr>
        <p:spPr>
          <a:xfrm>
            <a:off x="6986836" y="5204419"/>
            <a:ext cx="2042419" cy="432048"/>
          </a:xfrm>
          <a:prstGeom prst="rect">
            <a:avLst/>
          </a:prstGeom>
          <a:noFill/>
          <a:ln w="57150">
            <a:solidFill>
              <a:srgbClr val="C0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0" name="Rectángulo 29"/>
          <p:cNvSpPr/>
          <p:nvPr/>
        </p:nvSpPr>
        <p:spPr>
          <a:xfrm>
            <a:off x="6995667" y="5650300"/>
            <a:ext cx="2042419" cy="432048"/>
          </a:xfrm>
          <a:prstGeom prst="rect">
            <a:avLst/>
          </a:prstGeom>
          <a:noFill/>
          <a:ln w="57150">
            <a:solidFill>
              <a:srgbClr val="C0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1" name="Rectángulo 30"/>
          <p:cNvSpPr/>
          <p:nvPr/>
        </p:nvSpPr>
        <p:spPr>
          <a:xfrm>
            <a:off x="6974458" y="6111051"/>
            <a:ext cx="2042419" cy="384028"/>
          </a:xfrm>
          <a:prstGeom prst="rect">
            <a:avLst/>
          </a:prstGeom>
          <a:noFill/>
          <a:ln w="57150">
            <a:solidFill>
              <a:srgbClr val="C0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2" name="Rectángulo 31"/>
          <p:cNvSpPr/>
          <p:nvPr/>
        </p:nvSpPr>
        <p:spPr>
          <a:xfrm>
            <a:off x="4920977" y="5658475"/>
            <a:ext cx="2042419" cy="359415"/>
          </a:xfrm>
          <a:prstGeom prst="rect">
            <a:avLst/>
          </a:prstGeom>
          <a:noFill/>
          <a:ln w="57150">
            <a:solidFill>
              <a:srgbClr val="C0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3" name="Rectángulo 32"/>
          <p:cNvSpPr/>
          <p:nvPr/>
        </p:nvSpPr>
        <p:spPr>
          <a:xfrm>
            <a:off x="4918222" y="4819396"/>
            <a:ext cx="2042419" cy="386766"/>
          </a:xfrm>
          <a:prstGeom prst="rect">
            <a:avLst/>
          </a:prstGeom>
          <a:noFill/>
          <a:ln w="57150">
            <a:solidFill>
              <a:srgbClr val="C0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4" name="Rectángulo 33"/>
          <p:cNvSpPr/>
          <p:nvPr/>
        </p:nvSpPr>
        <p:spPr>
          <a:xfrm>
            <a:off x="4903962" y="4420468"/>
            <a:ext cx="2042419" cy="386766"/>
          </a:xfrm>
          <a:prstGeom prst="rect">
            <a:avLst/>
          </a:prstGeom>
          <a:noFill/>
          <a:ln w="57150">
            <a:solidFill>
              <a:srgbClr val="C0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5" name="Rectángulo 34"/>
          <p:cNvSpPr/>
          <p:nvPr/>
        </p:nvSpPr>
        <p:spPr>
          <a:xfrm>
            <a:off x="4893724" y="4160160"/>
            <a:ext cx="2042419" cy="275498"/>
          </a:xfrm>
          <a:prstGeom prst="rect">
            <a:avLst/>
          </a:prstGeom>
          <a:noFill/>
          <a:ln w="57150">
            <a:solidFill>
              <a:srgbClr val="C0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6" name="Rectángulo 35"/>
          <p:cNvSpPr/>
          <p:nvPr/>
        </p:nvSpPr>
        <p:spPr>
          <a:xfrm>
            <a:off x="4891607" y="3699659"/>
            <a:ext cx="2042419" cy="432048"/>
          </a:xfrm>
          <a:prstGeom prst="rect">
            <a:avLst/>
          </a:prstGeom>
          <a:noFill/>
          <a:ln w="57150">
            <a:solidFill>
              <a:srgbClr val="C0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7" name="Rectángulo 36"/>
          <p:cNvSpPr/>
          <p:nvPr/>
        </p:nvSpPr>
        <p:spPr>
          <a:xfrm>
            <a:off x="4891607" y="3223645"/>
            <a:ext cx="2042419" cy="432048"/>
          </a:xfrm>
          <a:prstGeom prst="rect">
            <a:avLst/>
          </a:prstGeom>
          <a:noFill/>
          <a:ln w="57150">
            <a:solidFill>
              <a:srgbClr val="C0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8" name="Rectángulo 37"/>
          <p:cNvSpPr/>
          <p:nvPr/>
        </p:nvSpPr>
        <p:spPr>
          <a:xfrm>
            <a:off x="4891607" y="2993123"/>
            <a:ext cx="2042419" cy="243558"/>
          </a:xfrm>
          <a:prstGeom prst="rect">
            <a:avLst/>
          </a:prstGeom>
          <a:noFill/>
          <a:ln w="57150">
            <a:solidFill>
              <a:srgbClr val="C0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9" name="Rectángulo 38"/>
          <p:cNvSpPr/>
          <p:nvPr/>
        </p:nvSpPr>
        <p:spPr>
          <a:xfrm>
            <a:off x="4903786" y="2574111"/>
            <a:ext cx="2042419" cy="367288"/>
          </a:xfrm>
          <a:prstGeom prst="rect">
            <a:avLst/>
          </a:prstGeom>
          <a:noFill/>
          <a:ln w="57150">
            <a:solidFill>
              <a:srgbClr val="C0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0" name="Rectángulo 39"/>
          <p:cNvSpPr/>
          <p:nvPr/>
        </p:nvSpPr>
        <p:spPr>
          <a:xfrm>
            <a:off x="4891607" y="2128976"/>
            <a:ext cx="2042419" cy="432048"/>
          </a:xfrm>
          <a:prstGeom prst="rect">
            <a:avLst/>
          </a:prstGeom>
          <a:noFill/>
          <a:ln w="57150">
            <a:solidFill>
              <a:srgbClr val="C0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1" name="Rectángulo 40"/>
          <p:cNvSpPr/>
          <p:nvPr/>
        </p:nvSpPr>
        <p:spPr>
          <a:xfrm>
            <a:off x="6954491" y="1877661"/>
            <a:ext cx="2042419" cy="366866"/>
          </a:xfrm>
          <a:prstGeom prst="rect">
            <a:avLst/>
          </a:prstGeom>
          <a:noFill/>
          <a:ln w="57150">
            <a:solidFill>
              <a:srgbClr val="C0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3" name="Rectángulo 42"/>
          <p:cNvSpPr/>
          <p:nvPr/>
        </p:nvSpPr>
        <p:spPr>
          <a:xfrm>
            <a:off x="6995667" y="1135789"/>
            <a:ext cx="2042419" cy="533287"/>
          </a:xfrm>
          <a:prstGeom prst="rect">
            <a:avLst/>
          </a:prstGeom>
          <a:noFill/>
          <a:ln w="57150">
            <a:solidFill>
              <a:srgbClr val="C0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4" name="CuadroTexto 43"/>
          <p:cNvSpPr txBox="1"/>
          <p:nvPr/>
        </p:nvSpPr>
        <p:spPr>
          <a:xfrm>
            <a:off x="4859338" y="257943"/>
            <a:ext cx="4178747" cy="369332"/>
          </a:xfrm>
          <a:prstGeom prst="rect">
            <a:avLst/>
          </a:prstGeom>
          <a:solidFill>
            <a:srgbClr val="C00000"/>
          </a:solidFill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s-MX" b="1" dirty="0" smtClean="0">
                <a:solidFill>
                  <a:schemeClr val="bg1"/>
                </a:solidFill>
              </a:rPr>
              <a:t>Indicadores de impacto</a:t>
            </a:r>
            <a:endParaRPr lang="es-MX" b="1" dirty="0">
              <a:solidFill>
                <a:schemeClr val="bg1"/>
              </a:solidFill>
            </a:endParaRPr>
          </a:p>
        </p:txBody>
      </p:sp>
      <p:sp>
        <p:nvSpPr>
          <p:cNvPr id="45" name="CuadroTexto 44"/>
          <p:cNvSpPr txBox="1"/>
          <p:nvPr/>
        </p:nvSpPr>
        <p:spPr>
          <a:xfrm>
            <a:off x="3661258" y="2488853"/>
            <a:ext cx="2210262" cy="147732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MX" dirty="0" smtClean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Registro bibliográfico de las referencias bibliográficas</a:t>
            </a:r>
            <a:endParaRPr lang="es-MX" dirty="0">
              <a:solidFill>
                <a:srgbClr val="FFC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6" name="CuadroTexto 45"/>
          <p:cNvSpPr txBox="1"/>
          <p:nvPr/>
        </p:nvSpPr>
        <p:spPr>
          <a:xfrm>
            <a:off x="2667341" y="2931257"/>
            <a:ext cx="1065485" cy="58477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MX" sz="3200" b="1" dirty="0" smtClean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endParaRPr lang="es-MX" b="1" dirty="0">
              <a:solidFill>
                <a:srgbClr val="FFC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4628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7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" grpId="0" animBg="1"/>
      <p:bldP spid="6" grpId="0" animBg="1"/>
      <p:bldP spid="8" grpId="0" animBg="1"/>
      <p:bldP spid="9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3" grpId="0" animBg="1"/>
      <p:bldP spid="44" grpId="0" animBg="1"/>
      <p:bldP spid="45" grpId="0" animBg="1"/>
      <p:bldP spid="4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6 Grupo"/>
          <p:cNvGrpSpPr>
            <a:grpSpLocks/>
          </p:cNvGrpSpPr>
          <p:nvPr/>
        </p:nvGrpSpPr>
        <p:grpSpPr bwMode="auto">
          <a:xfrm>
            <a:off x="4859338" y="0"/>
            <a:ext cx="4284662" cy="2636838"/>
            <a:chOff x="0" y="0"/>
            <a:chExt cx="9144000" cy="6858000"/>
          </a:xfrm>
        </p:grpSpPr>
        <p:pic>
          <p:nvPicPr>
            <p:cNvPr id="58384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 l="10707" r="58749" b="6316"/>
            <a:stretch>
              <a:fillRect/>
            </a:stretch>
          </p:blipFill>
          <p:spPr bwMode="auto">
            <a:xfrm>
              <a:off x="0" y="0"/>
              <a:ext cx="4860032" cy="6858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8385" name="Picture 1"/>
            <p:cNvPicPr>
              <a:picLocks noChangeAspect="1" noChangeArrowheads="1"/>
            </p:cNvPicPr>
            <p:nvPr/>
          </p:nvPicPr>
          <p:blipFill>
            <a:blip r:embed="rId3" cstate="print"/>
            <a:srcRect l="9973" r="61375" b="23814"/>
            <a:stretch>
              <a:fillRect/>
            </a:stretch>
          </p:blipFill>
          <p:spPr bwMode="auto">
            <a:xfrm>
              <a:off x="4644008" y="0"/>
              <a:ext cx="4499992" cy="6858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3" name="9 Grupo"/>
          <p:cNvGrpSpPr>
            <a:grpSpLocks/>
          </p:cNvGrpSpPr>
          <p:nvPr/>
        </p:nvGrpSpPr>
        <p:grpSpPr bwMode="auto">
          <a:xfrm>
            <a:off x="4859338" y="765175"/>
            <a:ext cx="4284662" cy="3313113"/>
            <a:chOff x="179512" y="1052736"/>
            <a:chExt cx="7704856" cy="5401535"/>
          </a:xfrm>
        </p:grpSpPr>
        <p:pic>
          <p:nvPicPr>
            <p:cNvPr id="58382" name="Picture 1"/>
            <p:cNvPicPr>
              <a:picLocks noChangeAspect="1" noChangeArrowheads="1"/>
            </p:cNvPicPr>
            <p:nvPr/>
          </p:nvPicPr>
          <p:blipFill>
            <a:blip r:embed="rId4" cstate="print"/>
            <a:srcRect l="10626" t="3998" r="62250"/>
            <a:stretch>
              <a:fillRect/>
            </a:stretch>
          </p:blipFill>
          <p:spPr bwMode="auto">
            <a:xfrm>
              <a:off x="179512" y="1052736"/>
              <a:ext cx="3707904" cy="540153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8383" name="Picture 2"/>
            <p:cNvPicPr>
              <a:picLocks noChangeAspect="1" noChangeArrowheads="1"/>
            </p:cNvPicPr>
            <p:nvPr/>
          </p:nvPicPr>
          <p:blipFill>
            <a:blip r:embed="rId5" cstate="print"/>
            <a:srcRect l="10626" t="21498" r="61375" b="6316"/>
            <a:stretch>
              <a:fillRect/>
            </a:stretch>
          </p:blipFill>
          <p:spPr bwMode="auto">
            <a:xfrm>
              <a:off x="3923928" y="1052736"/>
              <a:ext cx="3960440" cy="5400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4" name="12 Grupo"/>
          <p:cNvGrpSpPr>
            <a:grpSpLocks/>
          </p:cNvGrpSpPr>
          <p:nvPr/>
        </p:nvGrpSpPr>
        <p:grpSpPr bwMode="auto">
          <a:xfrm>
            <a:off x="4822825" y="1844675"/>
            <a:ext cx="4321175" cy="3168650"/>
            <a:chOff x="1403648" y="2420888"/>
            <a:chExt cx="4320480" cy="3168352"/>
          </a:xfrm>
        </p:grpSpPr>
        <p:pic>
          <p:nvPicPr>
            <p:cNvPr id="58380" name="Picture 2"/>
            <p:cNvPicPr>
              <a:picLocks noChangeAspect="1" noChangeArrowheads="1"/>
            </p:cNvPicPr>
            <p:nvPr/>
          </p:nvPicPr>
          <p:blipFill>
            <a:blip r:embed="rId6" cstate="print"/>
            <a:srcRect l="11501" t="6186" r="61375"/>
            <a:stretch>
              <a:fillRect/>
            </a:stretch>
          </p:blipFill>
          <p:spPr bwMode="auto">
            <a:xfrm>
              <a:off x="1403648" y="2420888"/>
              <a:ext cx="2232248" cy="31683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8381" name="Picture 2"/>
            <p:cNvPicPr>
              <a:picLocks noChangeAspect="1" noChangeArrowheads="1"/>
            </p:cNvPicPr>
            <p:nvPr/>
          </p:nvPicPr>
          <p:blipFill>
            <a:blip r:embed="rId7" cstate="print"/>
            <a:srcRect l="11501" t="12749" r="62250" b="17253"/>
            <a:stretch>
              <a:fillRect/>
            </a:stretch>
          </p:blipFill>
          <p:spPr bwMode="auto">
            <a:xfrm>
              <a:off x="3563888" y="2420888"/>
              <a:ext cx="2160240" cy="31683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5" name="15 Grupo"/>
          <p:cNvGrpSpPr>
            <a:grpSpLocks/>
          </p:cNvGrpSpPr>
          <p:nvPr/>
        </p:nvGrpSpPr>
        <p:grpSpPr bwMode="auto">
          <a:xfrm>
            <a:off x="4751388" y="2636838"/>
            <a:ext cx="4392612" cy="3160712"/>
            <a:chOff x="1331640" y="2348880"/>
            <a:chExt cx="4392488" cy="3160221"/>
          </a:xfrm>
        </p:grpSpPr>
        <p:pic>
          <p:nvPicPr>
            <p:cNvPr id="58378" name="Picture 2"/>
            <p:cNvPicPr>
              <a:picLocks noChangeAspect="1" noChangeArrowheads="1"/>
            </p:cNvPicPr>
            <p:nvPr/>
          </p:nvPicPr>
          <p:blipFill>
            <a:blip r:embed="rId8" cstate="print"/>
            <a:srcRect l="10625" t="3998" r="62250"/>
            <a:stretch>
              <a:fillRect/>
            </a:stretch>
          </p:blipFill>
          <p:spPr bwMode="auto">
            <a:xfrm>
              <a:off x="1331640" y="2348880"/>
              <a:ext cx="2232248" cy="3160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8379" name="Picture 2"/>
            <p:cNvPicPr>
              <a:picLocks noChangeAspect="1" noChangeArrowheads="1"/>
            </p:cNvPicPr>
            <p:nvPr/>
          </p:nvPicPr>
          <p:blipFill>
            <a:blip r:embed="rId9" cstate="print"/>
            <a:srcRect l="11501" r="62250" b="6316"/>
            <a:stretch>
              <a:fillRect/>
            </a:stretch>
          </p:blipFill>
          <p:spPr bwMode="auto">
            <a:xfrm>
              <a:off x="3563888" y="2348880"/>
              <a:ext cx="2160240" cy="31559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6" name="18 Grupo"/>
          <p:cNvGrpSpPr>
            <a:grpSpLocks/>
          </p:cNvGrpSpPr>
          <p:nvPr/>
        </p:nvGrpSpPr>
        <p:grpSpPr bwMode="auto">
          <a:xfrm>
            <a:off x="4751388" y="3663950"/>
            <a:ext cx="4392612" cy="3194050"/>
            <a:chOff x="4751512" y="3789040"/>
            <a:chExt cx="4392488" cy="3193651"/>
          </a:xfrm>
        </p:grpSpPr>
        <p:pic>
          <p:nvPicPr>
            <p:cNvPr id="58376" name="Picture 2"/>
            <p:cNvPicPr>
              <a:picLocks noChangeAspect="1" noChangeArrowheads="1"/>
            </p:cNvPicPr>
            <p:nvPr/>
          </p:nvPicPr>
          <p:blipFill>
            <a:blip r:embed="rId10" cstate="print"/>
            <a:srcRect l="10626" t="6186" r="61375"/>
            <a:stretch>
              <a:fillRect/>
            </a:stretch>
          </p:blipFill>
          <p:spPr bwMode="auto">
            <a:xfrm>
              <a:off x="4751512" y="3789040"/>
              <a:ext cx="2304256" cy="31683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8377" name="Picture 2"/>
            <p:cNvPicPr>
              <a:picLocks noChangeAspect="1" noChangeArrowheads="1"/>
            </p:cNvPicPr>
            <p:nvPr/>
          </p:nvPicPr>
          <p:blipFill>
            <a:blip r:embed="rId11" cstate="print"/>
            <a:srcRect l="11501" t="8372" r="62250" b="6316"/>
            <a:stretch>
              <a:fillRect/>
            </a:stretch>
          </p:blipFill>
          <p:spPr bwMode="auto">
            <a:xfrm>
              <a:off x="6983760" y="3789040"/>
              <a:ext cx="2160240" cy="319365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58374" name="23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 smtClean="0"/>
          </a:p>
        </p:txBody>
      </p:sp>
      <p:pic>
        <p:nvPicPr>
          <p:cNvPr id="25" name="Picture 2" descr="http://www.latindex.org/fotRev/2386.jpg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0" y="0"/>
            <a:ext cx="5138738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628184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6563 -0.00717 L -0.52553 -0.00717 " pathEditMode="relative" rAng="0" ptsTypes="AA">
                                      <p:cBhvr>
                                        <p:cTn id="41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0" y="0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6771 -0.0104 L -0.52553 -0.0104 " pathEditMode="relative" rAng="0" ptsTypes="AA">
                                      <p:cBhvr>
                                        <p:cTn id="43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9" y="0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6372 2.53469E-6 L -0.52362 2.53469E-6 " pathEditMode="relative" rAng="0" ptsTypes="AA">
                                      <p:cBhvr>
                                        <p:cTn id="45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0" y="0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5972 -0.00972 L -0.51962 -0.00972 " pathEditMode="relative" rAng="0" ptsTypes="AA">
                                      <p:cBhvr>
                                        <p:cTn id="47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0" y="0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5972 -0.01503 L -0.51962 -0.01503 " pathEditMode="relative" rAng="0" ptsTypes="AA">
                                      <p:cBhvr>
                                        <p:cTn id="49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54" presetClass="entr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3" name="Picture 2" descr="http://www.latindex.org/fotRev/2386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388" y="1557338"/>
            <a:ext cx="2774950" cy="3703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5410" name="Picture 2" descr="http://www.latindex.org/fotRev/16490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64163" y="0"/>
            <a:ext cx="1860550" cy="269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5412" name="Picture 4" descr="http://www.latindex.org/fotRev/17765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11863" y="549275"/>
            <a:ext cx="1809750" cy="2708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5414" name="Picture 6" descr="http://www.latindex.org/fotRev/7798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443663" y="1412875"/>
            <a:ext cx="1906587" cy="2592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5416" name="Picture 8" descr="http://www.latindex.org/fotRev/7799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092950" y="2133600"/>
            <a:ext cx="1701800" cy="2303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5418" name="Picture 10" descr="http://www.latindex.org/fotRev/7242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380288" y="2708275"/>
            <a:ext cx="1763712" cy="2449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5424" name="Picture 16" descr="http://www.latindex.org/fotRev/1384.jp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7092950" y="3573463"/>
            <a:ext cx="1800225" cy="2328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12" descr="http://www.latindex.org/fotRev/1375.jp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6300788" y="4149725"/>
            <a:ext cx="2016125" cy="2708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41 Grupo"/>
          <p:cNvGrpSpPr>
            <a:grpSpLocks/>
          </p:cNvGrpSpPr>
          <p:nvPr/>
        </p:nvGrpSpPr>
        <p:grpSpPr bwMode="auto">
          <a:xfrm>
            <a:off x="2411413" y="1052513"/>
            <a:ext cx="5040312" cy="3313112"/>
            <a:chOff x="2411760" y="1052736"/>
            <a:chExt cx="5040560" cy="3312368"/>
          </a:xfrm>
        </p:grpSpPr>
        <p:sp>
          <p:nvSpPr>
            <p:cNvPr id="15" name="1 Título"/>
            <p:cNvSpPr txBox="1">
              <a:spLocks/>
            </p:cNvSpPr>
            <p:nvPr/>
          </p:nvSpPr>
          <p:spPr bwMode="auto">
            <a:xfrm>
              <a:off x="2411760" y="2565283"/>
              <a:ext cx="2087665" cy="936415"/>
            </a:xfrm>
            <a:prstGeom prst="rect">
              <a:avLst/>
            </a:prstGeom>
            <a:solidFill>
              <a:srgbClr val="FFC000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 eaLnBrk="0" hangingPunct="0">
                <a:defRPr/>
              </a:pPr>
              <a:r>
                <a:rPr lang="es-MX" sz="3600" kern="0" dirty="0">
                  <a:solidFill>
                    <a:schemeClr val="tx2"/>
                  </a:solidFill>
                  <a:latin typeface="Calibri" pitchFamily="34" charset="0"/>
                  <a:ea typeface="+mj-ea"/>
                  <a:cs typeface="Calibri" pitchFamily="34" charset="0"/>
                </a:rPr>
                <a:t>Revista</a:t>
              </a:r>
              <a:br>
                <a:rPr lang="es-MX" sz="3600" kern="0" dirty="0">
                  <a:solidFill>
                    <a:schemeClr val="tx2"/>
                  </a:solidFill>
                  <a:latin typeface="Calibri" pitchFamily="34" charset="0"/>
                  <a:ea typeface="+mj-ea"/>
                  <a:cs typeface="Calibri" pitchFamily="34" charset="0"/>
                </a:rPr>
              </a:br>
              <a:r>
                <a:rPr lang="es-MX" sz="3600" kern="0" dirty="0" err="1">
                  <a:solidFill>
                    <a:schemeClr val="tx2"/>
                  </a:solidFill>
                  <a:latin typeface="Calibri" pitchFamily="34" charset="0"/>
                  <a:ea typeface="+mj-ea"/>
                  <a:cs typeface="Calibri" pitchFamily="34" charset="0"/>
                </a:rPr>
                <a:t>citante</a:t>
              </a:r>
              <a:endParaRPr lang="es-MX" sz="3600" kern="0" dirty="0">
                <a:solidFill>
                  <a:schemeClr val="tx2"/>
                </a:solidFill>
                <a:latin typeface="Calibri" pitchFamily="34" charset="0"/>
                <a:ea typeface="+mj-ea"/>
                <a:cs typeface="Calibri" pitchFamily="34" charset="0"/>
              </a:endParaRPr>
            </a:p>
          </p:txBody>
        </p:sp>
        <p:cxnSp>
          <p:nvCxnSpPr>
            <p:cNvPr id="17" name="16 Conector recto de flecha"/>
            <p:cNvCxnSpPr/>
            <p:nvPr/>
          </p:nvCxnSpPr>
          <p:spPr>
            <a:xfrm flipV="1">
              <a:off x="4427984" y="1052736"/>
              <a:ext cx="1224022" cy="1583969"/>
            </a:xfrm>
            <a:prstGeom prst="straightConnector1">
              <a:avLst/>
            </a:prstGeom>
            <a:ln w="57150">
              <a:solidFill>
                <a:srgbClr val="FFC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17 Conector recto de flecha"/>
            <p:cNvCxnSpPr/>
            <p:nvPr/>
          </p:nvCxnSpPr>
          <p:spPr>
            <a:xfrm flipV="1">
              <a:off x="4427984" y="2349432"/>
              <a:ext cx="2303575" cy="584069"/>
            </a:xfrm>
            <a:prstGeom prst="straightConnector1">
              <a:avLst/>
            </a:prstGeom>
            <a:ln w="57150">
              <a:solidFill>
                <a:srgbClr val="FFC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19 Conector recto de flecha"/>
            <p:cNvCxnSpPr/>
            <p:nvPr/>
          </p:nvCxnSpPr>
          <p:spPr>
            <a:xfrm flipV="1">
              <a:off x="4435922" y="1916142"/>
              <a:ext cx="1863817" cy="872929"/>
            </a:xfrm>
            <a:prstGeom prst="straightConnector1">
              <a:avLst/>
            </a:prstGeom>
            <a:ln w="57150">
              <a:solidFill>
                <a:srgbClr val="FFC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24 Conector recto de flecha"/>
            <p:cNvCxnSpPr>
              <a:stCxn id="15" idx="3"/>
            </p:cNvCxnSpPr>
            <p:nvPr/>
          </p:nvCxnSpPr>
          <p:spPr>
            <a:xfrm flipV="1">
              <a:off x="4499425" y="2636705"/>
              <a:ext cx="2808426" cy="396786"/>
            </a:xfrm>
            <a:prstGeom prst="straightConnector1">
              <a:avLst/>
            </a:prstGeom>
            <a:ln w="57150">
              <a:solidFill>
                <a:srgbClr val="FFC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27 Conector recto de flecha"/>
            <p:cNvCxnSpPr/>
            <p:nvPr/>
          </p:nvCxnSpPr>
          <p:spPr>
            <a:xfrm>
              <a:off x="4427984" y="3141417"/>
              <a:ext cx="3024336" cy="215852"/>
            </a:xfrm>
            <a:prstGeom prst="straightConnector1">
              <a:avLst/>
            </a:prstGeom>
            <a:ln w="57150">
              <a:solidFill>
                <a:srgbClr val="FFC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34 Conector recto de flecha"/>
            <p:cNvCxnSpPr/>
            <p:nvPr/>
          </p:nvCxnSpPr>
          <p:spPr>
            <a:xfrm>
              <a:off x="4356543" y="3284260"/>
              <a:ext cx="2951308" cy="576133"/>
            </a:xfrm>
            <a:prstGeom prst="straightConnector1">
              <a:avLst/>
            </a:prstGeom>
            <a:ln w="57150">
              <a:solidFill>
                <a:srgbClr val="FFC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36 Conector recto de flecha"/>
            <p:cNvCxnSpPr/>
            <p:nvPr/>
          </p:nvCxnSpPr>
          <p:spPr>
            <a:xfrm>
              <a:off x="4356543" y="3428689"/>
              <a:ext cx="2159106" cy="936415"/>
            </a:xfrm>
            <a:prstGeom prst="straightConnector1">
              <a:avLst/>
            </a:prstGeom>
            <a:ln w="57150">
              <a:solidFill>
                <a:srgbClr val="FFC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1 Título"/>
          <p:cNvSpPr txBox="1">
            <a:spLocks/>
          </p:cNvSpPr>
          <p:nvPr/>
        </p:nvSpPr>
        <p:spPr bwMode="auto">
          <a:xfrm>
            <a:off x="7451725" y="2852738"/>
            <a:ext cx="1692275" cy="504825"/>
          </a:xfrm>
          <a:prstGeom prst="rect">
            <a:avLst/>
          </a:prstGeom>
          <a:solidFill>
            <a:srgbClr val="00B050"/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0" hangingPunct="0">
              <a:defRPr/>
            </a:pPr>
            <a:r>
              <a:rPr lang="es-MX" b="1" kern="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j-ea"/>
                <a:cs typeface="Calibri" pitchFamily="34" charset="0"/>
              </a:rPr>
              <a:t>Revista</a:t>
            </a:r>
            <a:br>
              <a:rPr lang="es-MX" b="1" kern="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j-ea"/>
                <a:cs typeface="Calibri" pitchFamily="34" charset="0"/>
              </a:rPr>
            </a:br>
            <a:r>
              <a:rPr lang="es-MX" b="1" kern="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j-ea"/>
                <a:cs typeface="Calibri" pitchFamily="34" charset="0"/>
              </a:rPr>
              <a:t>citada</a:t>
            </a:r>
          </a:p>
        </p:txBody>
      </p:sp>
      <p:sp>
        <p:nvSpPr>
          <p:cNvPr id="59" name="1 Título"/>
          <p:cNvSpPr txBox="1">
            <a:spLocks/>
          </p:cNvSpPr>
          <p:nvPr/>
        </p:nvSpPr>
        <p:spPr bwMode="auto">
          <a:xfrm>
            <a:off x="6516688" y="4292600"/>
            <a:ext cx="1655762" cy="576263"/>
          </a:xfrm>
          <a:prstGeom prst="rect">
            <a:avLst/>
          </a:prstGeom>
          <a:solidFill>
            <a:srgbClr val="00B050"/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0" hangingPunct="0">
              <a:defRPr/>
            </a:pPr>
            <a:r>
              <a:rPr lang="es-MX" b="1" kern="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j-ea"/>
                <a:cs typeface="Calibri" pitchFamily="34" charset="0"/>
              </a:rPr>
              <a:t>Revista</a:t>
            </a:r>
            <a:br>
              <a:rPr lang="es-MX" b="1" kern="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j-ea"/>
                <a:cs typeface="Calibri" pitchFamily="34" charset="0"/>
              </a:rPr>
            </a:br>
            <a:r>
              <a:rPr lang="es-MX" b="1" kern="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j-ea"/>
                <a:cs typeface="Calibri" pitchFamily="34" charset="0"/>
              </a:rPr>
              <a:t>citada</a:t>
            </a:r>
          </a:p>
        </p:txBody>
      </p:sp>
      <p:sp>
        <p:nvSpPr>
          <p:cNvPr id="60" name="1 Título"/>
          <p:cNvSpPr txBox="1">
            <a:spLocks/>
          </p:cNvSpPr>
          <p:nvPr/>
        </p:nvSpPr>
        <p:spPr bwMode="auto">
          <a:xfrm>
            <a:off x="7524750" y="3644900"/>
            <a:ext cx="1295400" cy="504825"/>
          </a:xfrm>
          <a:prstGeom prst="rect">
            <a:avLst/>
          </a:prstGeom>
          <a:solidFill>
            <a:srgbClr val="00B050"/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0" hangingPunct="0">
              <a:defRPr/>
            </a:pPr>
            <a:r>
              <a:rPr lang="es-MX" b="1" kern="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j-ea"/>
                <a:cs typeface="Calibri" pitchFamily="34" charset="0"/>
              </a:rPr>
              <a:t>Revista</a:t>
            </a:r>
            <a:br>
              <a:rPr lang="es-MX" b="1" kern="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j-ea"/>
                <a:cs typeface="Calibri" pitchFamily="34" charset="0"/>
              </a:rPr>
            </a:br>
            <a:r>
              <a:rPr lang="es-MX" b="1" kern="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j-ea"/>
                <a:cs typeface="Calibri" pitchFamily="34" charset="0"/>
              </a:rPr>
              <a:t>citada</a:t>
            </a:r>
          </a:p>
        </p:txBody>
      </p:sp>
      <p:sp>
        <p:nvSpPr>
          <p:cNvPr id="61" name="1 Título"/>
          <p:cNvSpPr txBox="1">
            <a:spLocks/>
          </p:cNvSpPr>
          <p:nvPr/>
        </p:nvSpPr>
        <p:spPr bwMode="auto">
          <a:xfrm>
            <a:off x="5795963" y="0"/>
            <a:ext cx="1368425" cy="504825"/>
          </a:xfrm>
          <a:prstGeom prst="rect">
            <a:avLst/>
          </a:prstGeom>
          <a:solidFill>
            <a:srgbClr val="00B050"/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0" hangingPunct="0">
              <a:defRPr/>
            </a:pPr>
            <a:r>
              <a:rPr lang="es-MX" b="1" kern="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j-ea"/>
                <a:cs typeface="Calibri" pitchFamily="34" charset="0"/>
              </a:rPr>
              <a:t>Revista</a:t>
            </a:r>
            <a:br>
              <a:rPr lang="es-MX" b="1" kern="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j-ea"/>
                <a:cs typeface="Calibri" pitchFamily="34" charset="0"/>
              </a:rPr>
            </a:br>
            <a:r>
              <a:rPr lang="es-MX" b="1" kern="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j-ea"/>
                <a:cs typeface="Calibri" pitchFamily="34" charset="0"/>
              </a:rPr>
              <a:t>citada</a:t>
            </a:r>
          </a:p>
        </p:txBody>
      </p:sp>
      <p:sp>
        <p:nvSpPr>
          <p:cNvPr id="62" name="1 Título"/>
          <p:cNvSpPr txBox="1">
            <a:spLocks/>
          </p:cNvSpPr>
          <p:nvPr/>
        </p:nvSpPr>
        <p:spPr bwMode="auto">
          <a:xfrm>
            <a:off x="7164388" y="2205038"/>
            <a:ext cx="1584325" cy="503237"/>
          </a:xfrm>
          <a:prstGeom prst="rect">
            <a:avLst/>
          </a:prstGeom>
          <a:solidFill>
            <a:srgbClr val="00B050"/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0" hangingPunct="0">
              <a:defRPr/>
            </a:pPr>
            <a:r>
              <a:rPr lang="es-MX" b="1" kern="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j-ea"/>
                <a:cs typeface="Calibri" pitchFamily="34" charset="0"/>
              </a:rPr>
              <a:t>Revista</a:t>
            </a:r>
            <a:br>
              <a:rPr lang="es-MX" b="1" kern="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j-ea"/>
                <a:cs typeface="Calibri" pitchFamily="34" charset="0"/>
              </a:rPr>
            </a:br>
            <a:r>
              <a:rPr lang="es-MX" b="1" kern="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j-ea"/>
                <a:cs typeface="Calibri" pitchFamily="34" charset="0"/>
              </a:rPr>
              <a:t>citada</a:t>
            </a:r>
          </a:p>
        </p:txBody>
      </p:sp>
      <p:sp>
        <p:nvSpPr>
          <p:cNvPr id="63" name="1 Título"/>
          <p:cNvSpPr txBox="1">
            <a:spLocks/>
          </p:cNvSpPr>
          <p:nvPr/>
        </p:nvSpPr>
        <p:spPr bwMode="auto">
          <a:xfrm>
            <a:off x="6443663" y="765175"/>
            <a:ext cx="1368425" cy="503238"/>
          </a:xfrm>
          <a:prstGeom prst="rect">
            <a:avLst/>
          </a:prstGeom>
          <a:solidFill>
            <a:srgbClr val="00B050"/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0" hangingPunct="0">
              <a:defRPr/>
            </a:pPr>
            <a:r>
              <a:rPr lang="es-MX" b="1" kern="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j-ea"/>
                <a:cs typeface="Calibri" pitchFamily="34" charset="0"/>
              </a:rPr>
              <a:t>Revista</a:t>
            </a:r>
            <a:br>
              <a:rPr lang="es-MX" b="1" kern="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j-ea"/>
                <a:cs typeface="Calibri" pitchFamily="34" charset="0"/>
              </a:rPr>
            </a:br>
            <a:r>
              <a:rPr lang="es-MX" b="1" kern="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j-ea"/>
                <a:cs typeface="Calibri" pitchFamily="34" charset="0"/>
              </a:rPr>
              <a:t>citada</a:t>
            </a:r>
          </a:p>
        </p:txBody>
      </p:sp>
      <p:sp>
        <p:nvSpPr>
          <p:cNvPr id="69" name="1 Título"/>
          <p:cNvSpPr txBox="1">
            <a:spLocks/>
          </p:cNvSpPr>
          <p:nvPr/>
        </p:nvSpPr>
        <p:spPr bwMode="auto">
          <a:xfrm>
            <a:off x="6588125" y="1557338"/>
            <a:ext cx="1655763" cy="503237"/>
          </a:xfrm>
          <a:prstGeom prst="rect">
            <a:avLst/>
          </a:prstGeom>
          <a:solidFill>
            <a:srgbClr val="00B050"/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0" hangingPunct="0">
              <a:defRPr/>
            </a:pPr>
            <a:r>
              <a:rPr lang="es-MX" b="1" kern="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j-ea"/>
                <a:cs typeface="Calibri" pitchFamily="34" charset="0"/>
              </a:rPr>
              <a:t>Revista</a:t>
            </a:r>
            <a:br>
              <a:rPr lang="es-MX" b="1" kern="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j-ea"/>
                <a:cs typeface="Calibri" pitchFamily="34" charset="0"/>
              </a:rPr>
            </a:br>
            <a:r>
              <a:rPr lang="es-MX" b="1" kern="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j-ea"/>
                <a:cs typeface="Calibri" pitchFamily="34" charset="0"/>
              </a:rPr>
              <a:t>citada</a:t>
            </a:r>
          </a:p>
        </p:txBody>
      </p:sp>
    </p:spTree>
    <p:extLst>
      <p:ext uri="{BB962C8B-B14F-4D97-AF65-F5344CB8AC3E}">
        <p14:creationId xmlns:p14="http://schemas.microsoft.com/office/powerpoint/2010/main" val="117415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4" presetClass="entr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54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54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454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454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5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54" presetClass="entr" presetSubtype="0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454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454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454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454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5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4" presetClass="entr" presetSubtype="0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454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454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454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454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5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4" presetClass="entr" presetSubtype="0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454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454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454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454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5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4" presetClass="entr" presetSubtype="0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454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454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454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454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45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4" presetClass="entr" presetSubtype="0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454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454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454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454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45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4" presetClass="entr" presetSubtype="0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54" presetClass="entr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54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54" presetClass="entr" presetSubtype="0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54" presetClass="entr" presetSubtype="0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54" presetClass="entr" presetSubtype="0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54" presetClass="entr" presetSubtype="0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54" presetClass="entr" presetSubtype="0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54" presetClass="entr" presetSubtype="0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17" name="Picture 2" descr="http://www.latindex.org/fotRev/2386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388" y="1557338"/>
            <a:ext cx="2774950" cy="3703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0418" name="Picture 2" descr="http://www.latindex.org/fotRev/16490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64163" y="0"/>
            <a:ext cx="1860550" cy="269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0419" name="Picture 4" descr="http://www.latindex.org/fotRev/17765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11863" y="549275"/>
            <a:ext cx="1809750" cy="2708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0420" name="Picture 6" descr="http://www.latindex.org/fotRev/7798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443663" y="1412875"/>
            <a:ext cx="1906587" cy="2592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0421" name="Picture 8" descr="http://www.latindex.org/fotRev/7799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092950" y="2133600"/>
            <a:ext cx="1701800" cy="2303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0422" name="Picture 10" descr="http://www.latindex.org/fotRev/7242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380288" y="2708275"/>
            <a:ext cx="1763712" cy="2449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0423" name="Picture 16" descr="http://www.latindex.org/fotRev/1384.jp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7092950" y="3573463"/>
            <a:ext cx="1800225" cy="2328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0424" name="Picture 12" descr="http://www.latindex.org/fotRev/1375.jp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6300788" y="4149725"/>
            <a:ext cx="2016125" cy="2708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41 Grupo"/>
          <p:cNvGrpSpPr>
            <a:grpSpLocks/>
          </p:cNvGrpSpPr>
          <p:nvPr/>
        </p:nvGrpSpPr>
        <p:grpSpPr bwMode="auto">
          <a:xfrm>
            <a:off x="2411413" y="404813"/>
            <a:ext cx="5040312" cy="4032250"/>
            <a:chOff x="2411760" y="404664"/>
            <a:chExt cx="5040560" cy="4032448"/>
          </a:xfrm>
        </p:grpSpPr>
        <p:sp>
          <p:nvSpPr>
            <p:cNvPr id="15" name="1 Título"/>
            <p:cNvSpPr txBox="1">
              <a:spLocks/>
            </p:cNvSpPr>
            <p:nvPr/>
          </p:nvSpPr>
          <p:spPr bwMode="auto">
            <a:xfrm>
              <a:off x="2411760" y="2565357"/>
              <a:ext cx="2087665" cy="935084"/>
            </a:xfrm>
            <a:prstGeom prst="rect">
              <a:avLst/>
            </a:prstGeom>
            <a:solidFill>
              <a:srgbClr val="00B050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 eaLnBrk="0" hangingPunct="0">
                <a:defRPr/>
              </a:pPr>
              <a:r>
                <a:rPr lang="es-MX" sz="3600" b="1" kern="0" dirty="0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  <a:ea typeface="+mj-ea"/>
                  <a:cs typeface="Calibri" pitchFamily="34" charset="0"/>
                </a:rPr>
                <a:t>Revista</a:t>
              </a:r>
              <a:br>
                <a:rPr lang="es-MX" sz="3600" b="1" kern="0" dirty="0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  <a:ea typeface="+mj-ea"/>
                  <a:cs typeface="Calibri" pitchFamily="34" charset="0"/>
                </a:rPr>
              </a:br>
              <a:r>
                <a:rPr lang="es-MX" sz="3600" b="1" kern="0" dirty="0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  <a:ea typeface="+mj-ea"/>
                  <a:cs typeface="Calibri" pitchFamily="34" charset="0"/>
                </a:rPr>
                <a:t>citada</a:t>
              </a:r>
            </a:p>
          </p:txBody>
        </p:sp>
        <p:cxnSp>
          <p:nvCxnSpPr>
            <p:cNvPr id="18" name="17 Conector recto de flecha"/>
            <p:cNvCxnSpPr/>
            <p:nvPr/>
          </p:nvCxnSpPr>
          <p:spPr>
            <a:xfrm flipH="1">
              <a:off x="4499425" y="1196865"/>
              <a:ext cx="1944784" cy="1439934"/>
            </a:xfrm>
            <a:prstGeom prst="straightConnector1">
              <a:avLst/>
            </a:prstGeom>
            <a:ln w="57150">
              <a:solidFill>
                <a:srgbClr val="FFC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19 Conector recto de flecha"/>
            <p:cNvCxnSpPr/>
            <p:nvPr/>
          </p:nvCxnSpPr>
          <p:spPr>
            <a:xfrm flipH="1">
              <a:off x="4356543" y="404664"/>
              <a:ext cx="1584403" cy="2160693"/>
            </a:xfrm>
            <a:prstGeom prst="straightConnector1">
              <a:avLst/>
            </a:prstGeom>
            <a:ln w="57150">
              <a:solidFill>
                <a:srgbClr val="FFC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24 Conector recto de flecha"/>
            <p:cNvCxnSpPr/>
            <p:nvPr/>
          </p:nvCxnSpPr>
          <p:spPr>
            <a:xfrm flipH="1">
              <a:off x="4499425" y="1917625"/>
              <a:ext cx="2160694" cy="935084"/>
            </a:xfrm>
            <a:prstGeom prst="straightConnector1">
              <a:avLst/>
            </a:prstGeom>
            <a:ln w="57150">
              <a:solidFill>
                <a:srgbClr val="FFC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27 Conector recto de flecha"/>
            <p:cNvCxnSpPr>
              <a:endCxn id="15" idx="3"/>
            </p:cNvCxnSpPr>
            <p:nvPr/>
          </p:nvCxnSpPr>
          <p:spPr>
            <a:xfrm flipH="1">
              <a:off x="4499425" y="2492329"/>
              <a:ext cx="2665544" cy="541365"/>
            </a:xfrm>
            <a:prstGeom prst="straightConnector1">
              <a:avLst/>
            </a:prstGeom>
            <a:ln w="57150">
              <a:solidFill>
                <a:srgbClr val="FFC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34 Conector recto de flecha"/>
            <p:cNvCxnSpPr/>
            <p:nvPr/>
          </p:nvCxnSpPr>
          <p:spPr>
            <a:xfrm flipH="1" flipV="1">
              <a:off x="4499425" y="3213089"/>
              <a:ext cx="2952895" cy="71442"/>
            </a:xfrm>
            <a:prstGeom prst="straightConnector1">
              <a:avLst/>
            </a:prstGeom>
            <a:ln w="57150">
              <a:solidFill>
                <a:srgbClr val="FFC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36 Conector recto de flecha"/>
            <p:cNvCxnSpPr/>
            <p:nvPr/>
          </p:nvCxnSpPr>
          <p:spPr>
            <a:xfrm flipH="1" flipV="1">
              <a:off x="4427984" y="3500441"/>
              <a:ext cx="2160693" cy="936671"/>
            </a:xfrm>
            <a:prstGeom prst="straightConnector1">
              <a:avLst/>
            </a:prstGeom>
            <a:ln w="57150">
              <a:solidFill>
                <a:srgbClr val="FFC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1 Título"/>
          <p:cNvSpPr txBox="1">
            <a:spLocks/>
          </p:cNvSpPr>
          <p:nvPr/>
        </p:nvSpPr>
        <p:spPr bwMode="auto">
          <a:xfrm>
            <a:off x="7451725" y="2852738"/>
            <a:ext cx="1692275" cy="504825"/>
          </a:xfrm>
          <a:prstGeom prst="rect">
            <a:avLst/>
          </a:prstGeom>
          <a:solidFill>
            <a:srgbClr val="FFC000"/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0" hangingPunct="0">
              <a:defRPr/>
            </a:pPr>
            <a:r>
              <a:rPr lang="es-MX" b="1" kern="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j-ea"/>
                <a:cs typeface="Calibri" pitchFamily="34" charset="0"/>
              </a:rPr>
              <a:t>Revista</a:t>
            </a:r>
            <a:br>
              <a:rPr lang="es-MX" b="1" kern="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j-ea"/>
                <a:cs typeface="Calibri" pitchFamily="34" charset="0"/>
              </a:rPr>
            </a:br>
            <a:r>
              <a:rPr lang="es-MX" b="1" kern="0" dirty="0" err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citante</a:t>
            </a:r>
            <a:endParaRPr lang="es-MX" b="1" kern="0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ea typeface="+mj-ea"/>
              <a:cs typeface="Calibri" pitchFamily="34" charset="0"/>
            </a:endParaRPr>
          </a:p>
        </p:txBody>
      </p:sp>
      <p:sp>
        <p:nvSpPr>
          <p:cNvPr id="59" name="1 Título"/>
          <p:cNvSpPr txBox="1">
            <a:spLocks/>
          </p:cNvSpPr>
          <p:nvPr/>
        </p:nvSpPr>
        <p:spPr bwMode="auto">
          <a:xfrm>
            <a:off x="6516688" y="4292600"/>
            <a:ext cx="1655762" cy="576263"/>
          </a:xfrm>
          <a:prstGeom prst="rect">
            <a:avLst/>
          </a:prstGeom>
          <a:solidFill>
            <a:srgbClr val="FFC000"/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0" hangingPunct="0">
              <a:defRPr/>
            </a:pPr>
            <a:r>
              <a:rPr lang="es-MX" b="1" kern="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j-ea"/>
                <a:cs typeface="Calibri" pitchFamily="34" charset="0"/>
              </a:rPr>
              <a:t>Revista</a:t>
            </a:r>
            <a:br>
              <a:rPr lang="es-MX" b="1" kern="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j-ea"/>
                <a:cs typeface="Calibri" pitchFamily="34" charset="0"/>
              </a:rPr>
            </a:br>
            <a:r>
              <a:rPr lang="es-MX" b="1" kern="0" dirty="0" err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citante</a:t>
            </a:r>
            <a:endParaRPr lang="es-MX" b="1" kern="0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ea typeface="+mj-ea"/>
              <a:cs typeface="Calibri" pitchFamily="34" charset="0"/>
            </a:endParaRPr>
          </a:p>
        </p:txBody>
      </p:sp>
      <p:sp>
        <p:nvSpPr>
          <p:cNvPr id="60" name="1 Título"/>
          <p:cNvSpPr txBox="1">
            <a:spLocks/>
          </p:cNvSpPr>
          <p:nvPr/>
        </p:nvSpPr>
        <p:spPr bwMode="auto">
          <a:xfrm>
            <a:off x="7524750" y="3644900"/>
            <a:ext cx="1295400" cy="504825"/>
          </a:xfrm>
          <a:prstGeom prst="rect">
            <a:avLst/>
          </a:prstGeom>
          <a:solidFill>
            <a:srgbClr val="FFC000"/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0" hangingPunct="0">
              <a:defRPr/>
            </a:pPr>
            <a:r>
              <a:rPr lang="es-MX" b="1" kern="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j-ea"/>
                <a:cs typeface="Calibri" pitchFamily="34" charset="0"/>
              </a:rPr>
              <a:t>Revista</a:t>
            </a:r>
            <a:br>
              <a:rPr lang="es-MX" b="1" kern="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j-ea"/>
                <a:cs typeface="Calibri" pitchFamily="34" charset="0"/>
              </a:rPr>
            </a:br>
            <a:r>
              <a:rPr lang="es-MX" b="1" kern="0" dirty="0" err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citante</a:t>
            </a:r>
            <a:endParaRPr lang="es-MX" b="1" kern="0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ea typeface="+mj-ea"/>
              <a:cs typeface="Calibri" pitchFamily="34" charset="0"/>
            </a:endParaRPr>
          </a:p>
        </p:txBody>
      </p:sp>
      <p:sp>
        <p:nvSpPr>
          <p:cNvPr id="61" name="1 Título"/>
          <p:cNvSpPr txBox="1">
            <a:spLocks/>
          </p:cNvSpPr>
          <p:nvPr/>
        </p:nvSpPr>
        <p:spPr bwMode="auto">
          <a:xfrm>
            <a:off x="5795963" y="0"/>
            <a:ext cx="1368425" cy="504825"/>
          </a:xfrm>
          <a:prstGeom prst="rect">
            <a:avLst/>
          </a:prstGeom>
          <a:solidFill>
            <a:srgbClr val="FFC000"/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0" hangingPunct="0">
              <a:defRPr/>
            </a:pPr>
            <a:r>
              <a:rPr lang="es-MX" b="1" kern="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j-ea"/>
                <a:cs typeface="Calibri" pitchFamily="34" charset="0"/>
              </a:rPr>
              <a:t>Revista</a:t>
            </a:r>
            <a:br>
              <a:rPr lang="es-MX" b="1" kern="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j-ea"/>
                <a:cs typeface="Calibri" pitchFamily="34" charset="0"/>
              </a:rPr>
            </a:br>
            <a:r>
              <a:rPr lang="es-MX" b="1" kern="0" dirty="0" err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j-ea"/>
                <a:cs typeface="Calibri" pitchFamily="34" charset="0"/>
              </a:rPr>
              <a:t>citante</a:t>
            </a:r>
            <a:endParaRPr lang="es-MX" b="1" kern="0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ea typeface="+mj-ea"/>
              <a:cs typeface="Calibri" pitchFamily="34" charset="0"/>
            </a:endParaRPr>
          </a:p>
        </p:txBody>
      </p:sp>
      <p:sp>
        <p:nvSpPr>
          <p:cNvPr id="62" name="1 Título"/>
          <p:cNvSpPr txBox="1">
            <a:spLocks/>
          </p:cNvSpPr>
          <p:nvPr/>
        </p:nvSpPr>
        <p:spPr bwMode="auto">
          <a:xfrm>
            <a:off x="7164388" y="2205038"/>
            <a:ext cx="1584325" cy="503237"/>
          </a:xfrm>
          <a:prstGeom prst="rect">
            <a:avLst/>
          </a:prstGeom>
          <a:solidFill>
            <a:srgbClr val="FFC000"/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0" hangingPunct="0">
              <a:defRPr/>
            </a:pPr>
            <a:r>
              <a:rPr lang="es-MX" b="1" kern="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j-ea"/>
                <a:cs typeface="Calibri" pitchFamily="34" charset="0"/>
              </a:rPr>
              <a:t>Revista</a:t>
            </a:r>
            <a:br>
              <a:rPr lang="es-MX" b="1" kern="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j-ea"/>
                <a:cs typeface="Calibri" pitchFamily="34" charset="0"/>
              </a:rPr>
            </a:br>
            <a:r>
              <a:rPr lang="es-MX" b="1" kern="0" dirty="0" err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citante</a:t>
            </a:r>
            <a:endParaRPr lang="es-MX" b="1" kern="0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ea typeface="+mj-ea"/>
              <a:cs typeface="Calibri" pitchFamily="34" charset="0"/>
            </a:endParaRPr>
          </a:p>
        </p:txBody>
      </p:sp>
      <p:sp>
        <p:nvSpPr>
          <p:cNvPr id="63" name="1 Título"/>
          <p:cNvSpPr txBox="1">
            <a:spLocks/>
          </p:cNvSpPr>
          <p:nvPr/>
        </p:nvSpPr>
        <p:spPr bwMode="auto">
          <a:xfrm>
            <a:off x="6443663" y="765175"/>
            <a:ext cx="1368425" cy="503238"/>
          </a:xfrm>
          <a:prstGeom prst="rect">
            <a:avLst/>
          </a:prstGeom>
          <a:solidFill>
            <a:srgbClr val="FFC000"/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0" hangingPunct="0">
              <a:defRPr/>
            </a:pPr>
            <a:r>
              <a:rPr lang="es-MX" b="1" kern="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j-ea"/>
                <a:cs typeface="Calibri" pitchFamily="34" charset="0"/>
              </a:rPr>
              <a:t>Revista</a:t>
            </a:r>
            <a:br>
              <a:rPr lang="es-MX" b="1" kern="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j-ea"/>
                <a:cs typeface="Calibri" pitchFamily="34" charset="0"/>
              </a:rPr>
            </a:br>
            <a:r>
              <a:rPr lang="es-MX" b="1" kern="0" dirty="0" err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citante</a:t>
            </a:r>
            <a:endParaRPr lang="es-MX" b="1" kern="0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ea typeface="+mj-ea"/>
              <a:cs typeface="Calibri" pitchFamily="34" charset="0"/>
            </a:endParaRPr>
          </a:p>
        </p:txBody>
      </p:sp>
      <p:sp>
        <p:nvSpPr>
          <p:cNvPr id="69" name="1 Título"/>
          <p:cNvSpPr txBox="1">
            <a:spLocks/>
          </p:cNvSpPr>
          <p:nvPr/>
        </p:nvSpPr>
        <p:spPr bwMode="auto">
          <a:xfrm>
            <a:off x="6588125" y="1557338"/>
            <a:ext cx="1655763" cy="503237"/>
          </a:xfrm>
          <a:prstGeom prst="rect">
            <a:avLst/>
          </a:prstGeom>
          <a:solidFill>
            <a:srgbClr val="FFC000"/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0" hangingPunct="0">
              <a:defRPr/>
            </a:pPr>
            <a:r>
              <a:rPr lang="es-MX" b="1" kern="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j-ea"/>
                <a:cs typeface="Calibri" pitchFamily="34" charset="0"/>
              </a:rPr>
              <a:t>Revista</a:t>
            </a:r>
            <a:br>
              <a:rPr lang="es-MX" b="1" kern="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j-ea"/>
                <a:cs typeface="Calibri" pitchFamily="34" charset="0"/>
              </a:rPr>
            </a:br>
            <a:r>
              <a:rPr lang="es-MX" b="1" kern="0" dirty="0" err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citante</a:t>
            </a:r>
            <a:endParaRPr lang="es-MX" b="1" kern="0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ea typeface="+mj-ea"/>
              <a:cs typeface="Calibri" pitchFamily="34" charset="0"/>
            </a:endParaRPr>
          </a:p>
        </p:txBody>
      </p:sp>
      <p:cxnSp>
        <p:nvCxnSpPr>
          <p:cNvPr id="50" name="49 Conector recto de flecha"/>
          <p:cNvCxnSpPr>
            <a:stCxn id="60" idx="1"/>
          </p:cNvCxnSpPr>
          <p:nvPr/>
        </p:nvCxnSpPr>
        <p:spPr>
          <a:xfrm flipH="1" flipV="1">
            <a:off x="4500563" y="3357563"/>
            <a:ext cx="3024187" cy="539750"/>
          </a:xfrm>
          <a:prstGeom prst="straightConnector1">
            <a:avLst/>
          </a:prstGeom>
          <a:ln w="5715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uadroTexto 2"/>
          <p:cNvSpPr txBox="1"/>
          <p:nvPr/>
        </p:nvSpPr>
        <p:spPr>
          <a:xfrm>
            <a:off x="116980" y="-67884"/>
            <a:ext cx="5184576" cy="156966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s-MX" sz="2400" b="1" u="sng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Análisis de citación </a:t>
            </a:r>
            <a:r>
              <a:rPr lang="es-MX" sz="2400" b="1" dirty="0" smtClean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estudia las relaciones entre trabajos </a:t>
            </a:r>
            <a:r>
              <a:rPr lang="es-MX" sz="2400" b="1" dirty="0" err="1" smtClean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citantes</a:t>
            </a:r>
            <a:r>
              <a:rPr lang="es-MX" sz="2400" b="1" dirty="0" smtClean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y trabajos citados</a:t>
            </a:r>
            <a:endParaRPr lang="es-MX" sz="2400" b="1" dirty="0">
              <a:solidFill>
                <a:srgbClr val="FFC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7" name="CuadroTexto 26"/>
          <p:cNvSpPr txBox="1"/>
          <p:nvPr/>
        </p:nvSpPr>
        <p:spPr>
          <a:xfrm>
            <a:off x="160651" y="5440362"/>
            <a:ext cx="5889312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s-MX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La creación del </a:t>
            </a:r>
            <a:r>
              <a:rPr lang="es-MX" sz="2400" b="1" u="sng" dirty="0" smtClean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Índice de citas </a:t>
            </a:r>
            <a:r>
              <a:rPr lang="es-MX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permitió el surgimiento como área de estudio</a:t>
            </a:r>
            <a:endParaRPr lang="es-MX" sz="2400" b="1" dirty="0">
              <a:solidFill>
                <a:srgbClr val="FFC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6533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13" name="Picture 6"/>
          <p:cNvPicPr>
            <a:picLocks noChangeAspect="1" noChangeArrowheads="1"/>
          </p:cNvPicPr>
          <p:nvPr/>
        </p:nvPicPr>
        <p:blipFill>
          <a:blip r:embed="rId2" cstate="print"/>
          <a:srcRect l="3638" t="12347" r="52953" b="17516"/>
          <a:stretch>
            <a:fillRect/>
          </a:stretch>
        </p:blipFill>
        <p:spPr bwMode="auto">
          <a:xfrm>
            <a:off x="0" y="17463"/>
            <a:ext cx="9144000" cy="6840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8 CuadroTexto"/>
          <p:cNvSpPr txBox="1"/>
          <p:nvPr/>
        </p:nvSpPr>
        <p:spPr>
          <a:xfrm>
            <a:off x="1258888" y="6597650"/>
            <a:ext cx="7885112" cy="276225"/>
          </a:xfrm>
          <a:prstGeom prst="rect">
            <a:avLst/>
          </a:prstGeom>
          <a:solidFill>
            <a:schemeClr val="accent4">
              <a:lumMod val="50000"/>
              <a:lumOff val="50000"/>
            </a:schemeClr>
          </a:solidFill>
        </p:spPr>
        <p:txBody>
          <a:bodyPr>
            <a:spAutoFit/>
          </a:bodyPr>
          <a:lstStyle/>
          <a:p>
            <a:pPr>
              <a:defRPr/>
            </a:pPr>
            <a:r>
              <a:rPr lang="es-MX" sz="1200" b="1" dirty="0" err="1">
                <a:solidFill>
                  <a:srgbClr val="FFFFFF"/>
                </a:solidFill>
                <a:latin typeface="Calibri" pitchFamily="34" charset="0"/>
                <a:cs typeface="Calibri" pitchFamily="34" charset="0"/>
              </a:rPr>
              <a:t>Baiget</a:t>
            </a:r>
            <a:r>
              <a:rPr lang="es-MX" sz="1200" b="1" dirty="0">
                <a:solidFill>
                  <a:srgbClr val="FFFFFF"/>
                </a:solidFill>
                <a:latin typeface="Calibri" pitchFamily="34" charset="0"/>
                <a:cs typeface="Calibri" pitchFamily="34" charset="0"/>
              </a:rPr>
              <a:t>, Tomás. “Cómo publicar con impacto en revistas científicas”, seminario impartido el 24 octubre 2011, DGB-UNAM</a:t>
            </a:r>
          </a:p>
        </p:txBody>
      </p:sp>
      <p:pic>
        <p:nvPicPr>
          <p:cNvPr id="4" name="9 Imagen" descr="webofscience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652120" y="5013176"/>
            <a:ext cx="1544648" cy="1124744"/>
          </a:xfrm>
          <a:prstGeom prst="rect">
            <a:avLst/>
          </a:prstGeom>
        </p:spPr>
      </p:pic>
      <p:pic>
        <p:nvPicPr>
          <p:cNvPr id="5" name="Picture 4" descr="http://polibuscador.blogs.upv.es/files/2013/02/wok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9133" y="5013176"/>
            <a:ext cx="1360487" cy="1360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Conector recto 2"/>
          <p:cNvCxnSpPr/>
          <p:nvPr/>
        </p:nvCxnSpPr>
        <p:spPr>
          <a:xfrm>
            <a:off x="1258888" y="4811225"/>
            <a:ext cx="4691587" cy="1242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upo 10"/>
          <p:cNvGrpSpPr/>
          <p:nvPr/>
        </p:nvGrpSpPr>
        <p:grpSpPr>
          <a:xfrm>
            <a:off x="5923835" y="4997301"/>
            <a:ext cx="962744" cy="1116431"/>
            <a:chOff x="9801944" y="4459117"/>
            <a:chExt cx="962744" cy="1116431"/>
          </a:xfrm>
        </p:grpSpPr>
        <p:cxnSp>
          <p:nvCxnSpPr>
            <p:cNvPr id="7" name="Conector recto 6"/>
            <p:cNvCxnSpPr/>
            <p:nvPr/>
          </p:nvCxnSpPr>
          <p:spPr>
            <a:xfrm>
              <a:off x="9828584" y="4509120"/>
              <a:ext cx="936104" cy="1066428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ector recto 9"/>
            <p:cNvCxnSpPr/>
            <p:nvPr/>
          </p:nvCxnSpPr>
          <p:spPr>
            <a:xfrm flipH="1">
              <a:off x="9801944" y="4459117"/>
              <a:ext cx="962744" cy="1031899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88689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93227" y="1297390"/>
            <a:ext cx="3670395" cy="716507"/>
          </a:xfrm>
        </p:spPr>
        <p:txBody>
          <a:bodyPr>
            <a:normAutofit fontScale="90000"/>
          </a:bodyPr>
          <a:lstStyle/>
          <a:p>
            <a:r>
              <a:rPr lang="es-MX" b="1" dirty="0" smtClean="0"/>
              <a:t>Indicadores </a:t>
            </a:r>
            <a:r>
              <a:rPr lang="es-MX" b="1" dirty="0" err="1" smtClean="0"/>
              <a:t>bibliométricos</a:t>
            </a:r>
            <a:endParaRPr lang="es-MX" b="1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10537" y="7474886"/>
            <a:ext cx="7886700" cy="3263504"/>
          </a:xfrm>
        </p:spPr>
        <p:txBody>
          <a:bodyPr/>
          <a:lstStyle/>
          <a:p>
            <a:endParaRPr lang="es-MX" dirty="0"/>
          </a:p>
        </p:txBody>
      </p:sp>
      <p:sp>
        <p:nvSpPr>
          <p:cNvPr id="4" name="Título 1"/>
          <p:cNvSpPr txBox="1">
            <a:spLocks/>
          </p:cNvSpPr>
          <p:nvPr/>
        </p:nvSpPr>
        <p:spPr>
          <a:xfrm>
            <a:off x="5337128" y="1297390"/>
            <a:ext cx="2523983" cy="716507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3000" b="1" dirty="0"/>
              <a:t>Bases de datos </a:t>
            </a:r>
          </a:p>
          <a:p>
            <a:r>
              <a:rPr lang="es-MX" sz="3000" b="1" dirty="0" err="1"/>
              <a:t>bibliométricas</a:t>
            </a:r>
            <a:endParaRPr lang="es-MX" sz="3000" b="1" dirty="0"/>
          </a:p>
        </p:txBody>
      </p:sp>
      <p:sp>
        <p:nvSpPr>
          <p:cNvPr id="9" name="CuadroTexto 8"/>
          <p:cNvSpPr txBox="1"/>
          <p:nvPr/>
        </p:nvSpPr>
        <p:spPr>
          <a:xfrm>
            <a:off x="3741194" y="3747234"/>
            <a:ext cx="20881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b="1" dirty="0" err="1"/>
              <a:t>Prestige</a:t>
            </a:r>
            <a:r>
              <a:rPr lang="es-MX" sz="2400" b="1" dirty="0"/>
              <a:t> Factor</a:t>
            </a:r>
          </a:p>
        </p:txBody>
      </p:sp>
      <p:sp>
        <p:nvSpPr>
          <p:cNvPr id="10" name="CuadroTexto 9"/>
          <p:cNvSpPr txBox="1"/>
          <p:nvPr/>
        </p:nvSpPr>
        <p:spPr>
          <a:xfrm>
            <a:off x="3741193" y="4363386"/>
            <a:ext cx="17912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b="1" dirty="0"/>
              <a:t>Euro Factor</a:t>
            </a:r>
          </a:p>
        </p:txBody>
      </p:sp>
      <p:grpSp>
        <p:nvGrpSpPr>
          <p:cNvPr id="5" name="Grupo 10"/>
          <p:cNvGrpSpPr/>
          <p:nvPr/>
        </p:nvGrpSpPr>
        <p:grpSpPr>
          <a:xfrm>
            <a:off x="126244" y="2811100"/>
            <a:ext cx="3347114" cy="3009332"/>
            <a:chOff x="482223" y="2395182"/>
            <a:chExt cx="4462818" cy="4012442"/>
          </a:xfrm>
        </p:grpSpPr>
        <p:sp>
          <p:nvSpPr>
            <p:cNvPr id="12" name="Elipse 11"/>
            <p:cNvSpPr/>
            <p:nvPr/>
          </p:nvSpPr>
          <p:spPr>
            <a:xfrm>
              <a:off x="482223" y="2395182"/>
              <a:ext cx="4462818" cy="4012442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sz="1350"/>
            </a:p>
          </p:txBody>
        </p:sp>
        <p:sp>
          <p:nvSpPr>
            <p:cNvPr id="13" name="Rectángulo 12"/>
            <p:cNvSpPr/>
            <p:nvPr/>
          </p:nvSpPr>
          <p:spPr>
            <a:xfrm>
              <a:off x="1355680" y="3753134"/>
              <a:ext cx="2715904" cy="129653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4950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FI</a:t>
              </a:r>
            </a:p>
            <a:p>
              <a:pPr algn="ctr"/>
              <a:r>
                <a:rPr lang="es-MX" sz="4950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I S I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07720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93227" y="1297390"/>
            <a:ext cx="3670395" cy="716507"/>
          </a:xfrm>
        </p:spPr>
        <p:txBody>
          <a:bodyPr>
            <a:normAutofit fontScale="90000"/>
          </a:bodyPr>
          <a:lstStyle/>
          <a:p>
            <a:r>
              <a:rPr lang="es-MX" b="1" dirty="0" smtClean="0"/>
              <a:t>Indicadores </a:t>
            </a:r>
            <a:r>
              <a:rPr lang="es-MX" b="1" dirty="0" err="1" smtClean="0"/>
              <a:t>bibliométricos</a:t>
            </a:r>
            <a:endParaRPr lang="es-MX" b="1" dirty="0"/>
          </a:p>
        </p:txBody>
      </p:sp>
      <p:sp>
        <p:nvSpPr>
          <p:cNvPr id="4" name="Título 1"/>
          <p:cNvSpPr txBox="1">
            <a:spLocks/>
          </p:cNvSpPr>
          <p:nvPr/>
        </p:nvSpPr>
        <p:spPr>
          <a:xfrm>
            <a:off x="5337128" y="1297390"/>
            <a:ext cx="2523983" cy="716507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3000" b="1" dirty="0"/>
              <a:t>Bases de datos </a:t>
            </a:r>
          </a:p>
          <a:p>
            <a:r>
              <a:rPr lang="es-MX" sz="3000" b="1" dirty="0" err="1"/>
              <a:t>bibliométricas</a:t>
            </a:r>
            <a:endParaRPr lang="es-MX" sz="3000" b="1" dirty="0"/>
          </a:p>
        </p:txBody>
      </p:sp>
      <p:grpSp>
        <p:nvGrpSpPr>
          <p:cNvPr id="3" name="Grupo 10"/>
          <p:cNvGrpSpPr/>
          <p:nvPr/>
        </p:nvGrpSpPr>
        <p:grpSpPr>
          <a:xfrm>
            <a:off x="2695435" y="2811100"/>
            <a:ext cx="3347114" cy="3009332"/>
            <a:chOff x="482223" y="2395182"/>
            <a:chExt cx="4462818" cy="4012442"/>
          </a:xfrm>
        </p:grpSpPr>
        <p:sp>
          <p:nvSpPr>
            <p:cNvPr id="12" name="Elipse 11"/>
            <p:cNvSpPr/>
            <p:nvPr/>
          </p:nvSpPr>
          <p:spPr>
            <a:xfrm>
              <a:off x="482223" y="2395182"/>
              <a:ext cx="4462818" cy="4012442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sz="1350"/>
            </a:p>
          </p:txBody>
        </p:sp>
        <p:sp>
          <p:nvSpPr>
            <p:cNvPr id="13" name="Rectángulo 12"/>
            <p:cNvSpPr/>
            <p:nvPr/>
          </p:nvSpPr>
          <p:spPr>
            <a:xfrm>
              <a:off x="1355680" y="3753134"/>
              <a:ext cx="2715904" cy="129653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4950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FI</a:t>
              </a:r>
            </a:p>
            <a:p>
              <a:pPr algn="ctr"/>
              <a:r>
                <a:rPr lang="es-MX" sz="4950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I S I </a:t>
              </a:r>
            </a:p>
          </p:txBody>
        </p:sp>
      </p:grpSp>
      <p:grpSp>
        <p:nvGrpSpPr>
          <p:cNvPr id="6" name="Grupo 5"/>
          <p:cNvGrpSpPr/>
          <p:nvPr/>
        </p:nvGrpSpPr>
        <p:grpSpPr>
          <a:xfrm>
            <a:off x="9144000" y="2686762"/>
            <a:ext cx="3347114" cy="3009332"/>
            <a:chOff x="12192000" y="2439349"/>
            <a:chExt cx="4462818" cy="4012442"/>
          </a:xfrm>
        </p:grpSpPr>
        <p:grpSp>
          <p:nvGrpSpPr>
            <p:cNvPr id="7" name="Grupo 13"/>
            <p:cNvGrpSpPr/>
            <p:nvPr/>
          </p:nvGrpSpPr>
          <p:grpSpPr>
            <a:xfrm>
              <a:off x="12192000" y="2439349"/>
              <a:ext cx="4462818" cy="4012442"/>
              <a:chOff x="482223" y="2395182"/>
              <a:chExt cx="4462818" cy="4012442"/>
            </a:xfrm>
          </p:grpSpPr>
          <p:sp>
            <p:nvSpPr>
              <p:cNvPr id="15" name="Elipse 14"/>
              <p:cNvSpPr/>
              <p:nvPr/>
            </p:nvSpPr>
            <p:spPr>
              <a:xfrm>
                <a:off x="482223" y="2395182"/>
                <a:ext cx="4462818" cy="4012442"/>
              </a:xfrm>
              <a:prstGeom prst="ellipse">
                <a:avLst/>
              </a:prstGeom>
              <a:solidFill>
                <a:srgbClr val="0070C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 sz="1350"/>
              </a:p>
            </p:txBody>
          </p:sp>
          <p:sp>
            <p:nvSpPr>
              <p:cNvPr id="16" name="Rectángulo 15"/>
              <p:cNvSpPr/>
              <p:nvPr/>
            </p:nvSpPr>
            <p:spPr>
              <a:xfrm>
                <a:off x="1355680" y="3753134"/>
                <a:ext cx="2715904" cy="129653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 sz="4950" b="1" dirty="0" err="1">
                    <a:solidFill>
                      <a:schemeClr val="bg2">
                        <a:lumMod val="9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Scopus</a:t>
                </a:r>
                <a:endParaRPr lang="es-MX" sz="4950" b="1" dirty="0">
                  <a:solidFill>
                    <a:schemeClr val="bg2">
                      <a:lumMod val="9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5" name="CuadroTexto 4"/>
            <p:cNvSpPr txBox="1"/>
            <p:nvPr/>
          </p:nvSpPr>
          <p:spPr>
            <a:xfrm>
              <a:off x="13893422" y="3150970"/>
              <a:ext cx="1337480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sz="2700" b="1" dirty="0">
                  <a:solidFill>
                    <a:schemeClr val="bg1"/>
                  </a:solidFill>
                </a:rPr>
                <a:t>2004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40385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1.85185E-6 L -0.46536 0.0245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268" y="122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10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93227" y="1297390"/>
            <a:ext cx="3670395" cy="716507"/>
          </a:xfrm>
        </p:spPr>
        <p:txBody>
          <a:bodyPr>
            <a:normAutofit fontScale="90000"/>
          </a:bodyPr>
          <a:lstStyle/>
          <a:p>
            <a:r>
              <a:rPr lang="es-MX" b="1" dirty="0" smtClean="0"/>
              <a:t>Indicadores </a:t>
            </a:r>
            <a:r>
              <a:rPr lang="es-MX" b="1" dirty="0" err="1" smtClean="0"/>
              <a:t>bibliométricos</a:t>
            </a:r>
            <a:endParaRPr lang="es-MX" b="1" dirty="0"/>
          </a:p>
        </p:txBody>
      </p:sp>
      <p:sp>
        <p:nvSpPr>
          <p:cNvPr id="4" name="Título 1"/>
          <p:cNvSpPr txBox="1">
            <a:spLocks/>
          </p:cNvSpPr>
          <p:nvPr/>
        </p:nvSpPr>
        <p:spPr>
          <a:xfrm>
            <a:off x="5337128" y="1297390"/>
            <a:ext cx="2523983" cy="716507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3000" b="1" dirty="0"/>
              <a:t>Bases de datos </a:t>
            </a:r>
          </a:p>
          <a:p>
            <a:r>
              <a:rPr lang="es-MX" sz="3000" b="1" dirty="0" err="1"/>
              <a:t>bibliométricas</a:t>
            </a:r>
            <a:endParaRPr lang="es-MX" sz="3000" b="1" dirty="0"/>
          </a:p>
        </p:txBody>
      </p:sp>
      <p:grpSp>
        <p:nvGrpSpPr>
          <p:cNvPr id="3" name="Grupo 10"/>
          <p:cNvGrpSpPr/>
          <p:nvPr/>
        </p:nvGrpSpPr>
        <p:grpSpPr>
          <a:xfrm>
            <a:off x="511360" y="2816606"/>
            <a:ext cx="3347114" cy="3009332"/>
            <a:chOff x="-2356512" y="2381533"/>
            <a:chExt cx="4462818" cy="4012442"/>
          </a:xfrm>
        </p:grpSpPr>
        <p:sp>
          <p:nvSpPr>
            <p:cNvPr id="12" name="Elipse 11"/>
            <p:cNvSpPr/>
            <p:nvPr/>
          </p:nvSpPr>
          <p:spPr>
            <a:xfrm>
              <a:off x="-2356512" y="2381533"/>
              <a:ext cx="4462818" cy="4012442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sz="1350"/>
            </a:p>
          </p:txBody>
        </p:sp>
        <p:sp>
          <p:nvSpPr>
            <p:cNvPr id="13" name="Rectángulo 12"/>
            <p:cNvSpPr/>
            <p:nvPr/>
          </p:nvSpPr>
          <p:spPr>
            <a:xfrm>
              <a:off x="-1434720" y="4712857"/>
              <a:ext cx="2715904" cy="129653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4950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I S I</a:t>
              </a:r>
              <a:br>
                <a:rPr lang="es-MX" sz="4950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</a:br>
              <a:r>
                <a:rPr lang="es-MX" sz="2100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Thomson Reuters </a:t>
              </a:r>
              <a:endParaRPr lang="es-MX" sz="495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6" name="Grupo 5"/>
          <p:cNvGrpSpPr/>
          <p:nvPr/>
        </p:nvGrpSpPr>
        <p:grpSpPr>
          <a:xfrm>
            <a:off x="5592170" y="2888832"/>
            <a:ext cx="3347114" cy="3009332"/>
            <a:chOff x="7456227" y="2708776"/>
            <a:chExt cx="4462818" cy="4012442"/>
          </a:xfrm>
        </p:grpSpPr>
        <p:grpSp>
          <p:nvGrpSpPr>
            <p:cNvPr id="8" name="Grupo 13"/>
            <p:cNvGrpSpPr/>
            <p:nvPr/>
          </p:nvGrpSpPr>
          <p:grpSpPr>
            <a:xfrm>
              <a:off x="7456227" y="2708776"/>
              <a:ext cx="4462818" cy="4012442"/>
              <a:chOff x="-4253550" y="2664609"/>
              <a:chExt cx="4462818" cy="4012442"/>
            </a:xfrm>
          </p:grpSpPr>
          <p:sp>
            <p:nvSpPr>
              <p:cNvPr id="15" name="Elipse 14"/>
              <p:cNvSpPr/>
              <p:nvPr/>
            </p:nvSpPr>
            <p:spPr>
              <a:xfrm>
                <a:off x="-4253550" y="2664609"/>
                <a:ext cx="4462818" cy="4012442"/>
              </a:xfrm>
              <a:prstGeom prst="ellipse">
                <a:avLst/>
              </a:prstGeom>
              <a:solidFill>
                <a:srgbClr val="0070C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 sz="1350"/>
              </a:p>
            </p:txBody>
          </p:sp>
          <p:sp>
            <p:nvSpPr>
              <p:cNvPr id="16" name="Rectángulo 15"/>
              <p:cNvSpPr/>
              <p:nvPr/>
            </p:nvSpPr>
            <p:spPr>
              <a:xfrm>
                <a:off x="-3380093" y="4697821"/>
                <a:ext cx="2715904" cy="129653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 sz="4950" b="1" dirty="0" err="1">
                    <a:solidFill>
                      <a:schemeClr val="bg2">
                        <a:lumMod val="9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Scopus</a:t>
                </a:r>
                <a:endParaRPr lang="es-MX" sz="4950" b="1" dirty="0">
                  <a:solidFill>
                    <a:schemeClr val="bg2">
                      <a:lumMod val="9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5" name="CuadroTexto 4"/>
            <p:cNvSpPr txBox="1"/>
            <p:nvPr/>
          </p:nvSpPr>
          <p:spPr>
            <a:xfrm>
              <a:off x="9144001" y="4599642"/>
              <a:ext cx="1337480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sz="2700" b="1" dirty="0">
                  <a:solidFill>
                    <a:schemeClr val="bg1"/>
                  </a:solidFill>
                </a:rPr>
                <a:t>2004</a:t>
              </a:r>
            </a:p>
          </p:txBody>
        </p:sp>
      </p:grpSp>
      <p:grpSp>
        <p:nvGrpSpPr>
          <p:cNvPr id="10" name="Grupo 7"/>
          <p:cNvGrpSpPr/>
          <p:nvPr/>
        </p:nvGrpSpPr>
        <p:grpSpPr>
          <a:xfrm>
            <a:off x="4712742" y="2431376"/>
            <a:ext cx="1248770" cy="1242459"/>
            <a:chOff x="5989091" y="1894118"/>
            <a:chExt cx="1665027" cy="1656612"/>
          </a:xfrm>
        </p:grpSpPr>
        <p:sp>
          <p:nvSpPr>
            <p:cNvPr id="7" name="Elipse 6"/>
            <p:cNvSpPr/>
            <p:nvPr/>
          </p:nvSpPr>
          <p:spPr>
            <a:xfrm>
              <a:off x="5989091" y="1894118"/>
              <a:ext cx="1665027" cy="1656612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sz="1350"/>
            </a:p>
          </p:txBody>
        </p:sp>
        <p:sp>
          <p:nvSpPr>
            <p:cNvPr id="17" name="CuadroTexto 16"/>
            <p:cNvSpPr txBox="1"/>
            <p:nvPr/>
          </p:nvSpPr>
          <p:spPr>
            <a:xfrm>
              <a:off x="6408759" y="2358698"/>
              <a:ext cx="1034390" cy="954108"/>
            </a:xfrm>
            <a:prstGeom prst="rect">
              <a:avLst/>
            </a:prstGeom>
            <a:solidFill>
              <a:srgbClr val="0070C0"/>
            </a:solidFill>
          </p:spPr>
          <p:txBody>
            <a:bodyPr wrap="square" rtlCol="0">
              <a:spAutoFit/>
            </a:bodyPr>
            <a:lstStyle/>
            <a:p>
              <a:r>
                <a:rPr lang="es-MX" sz="2700" b="1" dirty="0">
                  <a:solidFill>
                    <a:srgbClr val="FFC000"/>
                  </a:solidFill>
                </a:rPr>
                <a:t>SJR</a:t>
              </a:r>
            </a:p>
            <a:p>
              <a:endParaRPr lang="es-MX" sz="1350" dirty="0"/>
            </a:p>
          </p:txBody>
        </p:sp>
      </p:grpSp>
      <p:sp>
        <p:nvSpPr>
          <p:cNvPr id="9" name="CuadroTexto 8"/>
          <p:cNvSpPr txBox="1"/>
          <p:nvPr/>
        </p:nvSpPr>
        <p:spPr>
          <a:xfrm>
            <a:off x="7527592" y="3329751"/>
            <a:ext cx="100484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700" b="1" dirty="0">
                <a:solidFill>
                  <a:schemeClr val="bg1"/>
                </a:solidFill>
              </a:rPr>
              <a:t>2007</a:t>
            </a:r>
          </a:p>
        </p:txBody>
      </p:sp>
      <p:grpSp>
        <p:nvGrpSpPr>
          <p:cNvPr id="11" name="Grupo 19"/>
          <p:cNvGrpSpPr/>
          <p:nvPr/>
        </p:nvGrpSpPr>
        <p:grpSpPr>
          <a:xfrm>
            <a:off x="3660905" y="2431377"/>
            <a:ext cx="1272761" cy="1242459"/>
            <a:chOff x="4881207" y="2098836"/>
            <a:chExt cx="1697014" cy="1656612"/>
          </a:xfrm>
        </p:grpSpPr>
        <p:sp>
          <p:nvSpPr>
            <p:cNvPr id="18" name="Elipse 17"/>
            <p:cNvSpPr/>
            <p:nvPr/>
          </p:nvSpPr>
          <p:spPr>
            <a:xfrm>
              <a:off x="4881207" y="2098836"/>
              <a:ext cx="1697014" cy="1656612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sz="1350"/>
            </a:p>
          </p:txBody>
        </p:sp>
        <p:sp>
          <p:nvSpPr>
            <p:cNvPr id="19" name="Rectángulo 18"/>
            <p:cNvSpPr/>
            <p:nvPr/>
          </p:nvSpPr>
          <p:spPr>
            <a:xfrm>
              <a:off x="5124164" y="2544553"/>
              <a:ext cx="1242514" cy="804341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2100" b="1" dirty="0" err="1">
                  <a:solidFill>
                    <a:schemeClr val="tx1"/>
                  </a:solidFill>
                </a:rPr>
                <a:t>Eigen</a:t>
              </a:r>
              <a:r>
                <a:rPr lang="es-MX" sz="2100" b="1" dirty="0">
                  <a:solidFill>
                    <a:schemeClr val="tx1"/>
                  </a:solidFill>
                </a:rPr>
                <a:t> Factor</a:t>
              </a:r>
            </a:p>
          </p:txBody>
        </p:sp>
      </p:grpSp>
      <p:sp>
        <p:nvSpPr>
          <p:cNvPr id="21" name="CuadroTexto 20"/>
          <p:cNvSpPr txBox="1"/>
          <p:nvPr/>
        </p:nvSpPr>
        <p:spPr>
          <a:xfrm>
            <a:off x="988608" y="3472309"/>
            <a:ext cx="120712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700" b="1" dirty="0">
                <a:solidFill>
                  <a:schemeClr val="bg1"/>
                </a:solidFill>
              </a:rPr>
              <a:t>2007</a:t>
            </a:r>
          </a:p>
        </p:txBody>
      </p:sp>
      <p:grpSp>
        <p:nvGrpSpPr>
          <p:cNvPr id="14" name="Grupo 21"/>
          <p:cNvGrpSpPr/>
          <p:nvPr/>
        </p:nvGrpSpPr>
        <p:grpSpPr>
          <a:xfrm>
            <a:off x="4278946" y="3714683"/>
            <a:ext cx="1248770" cy="1242459"/>
            <a:chOff x="5989091" y="1894118"/>
            <a:chExt cx="1665027" cy="1656612"/>
          </a:xfrm>
        </p:grpSpPr>
        <p:sp>
          <p:nvSpPr>
            <p:cNvPr id="23" name="Elipse 22"/>
            <p:cNvSpPr/>
            <p:nvPr/>
          </p:nvSpPr>
          <p:spPr>
            <a:xfrm>
              <a:off x="5989091" y="1894118"/>
              <a:ext cx="1665027" cy="1656612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sz="1350"/>
            </a:p>
          </p:txBody>
        </p:sp>
        <p:sp>
          <p:nvSpPr>
            <p:cNvPr id="24" name="CuadroTexto 23"/>
            <p:cNvSpPr txBox="1"/>
            <p:nvPr/>
          </p:nvSpPr>
          <p:spPr>
            <a:xfrm>
              <a:off x="6289336" y="2408366"/>
              <a:ext cx="1245359" cy="677108"/>
            </a:xfrm>
            <a:prstGeom prst="rect">
              <a:avLst/>
            </a:prstGeom>
            <a:solidFill>
              <a:srgbClr val="0070C0"/>
            </a:solidFill>
          </p:spPr>
          <p:txBody>
            <a:bodyPr wrap="square" rtlCol="0">
              <a:spAutoFit/>
            </a:bodyPr>
            <a:lstStyle/>
            <a:p>
              <a:r>
                <a:rPr lang="es-MX" sz="2700" b="1" dirty="0">
                  <a:solidFill>
                    <a:srgbClr val="FFC000"/>
                  </a:solidFill>
                </a:rPr>
                <a:t>SNIP</a:t>
              </a:r>
              <a:endParaRPr lang="es-MX" sz="1350" dirty="0"/>
            </a:p>
          </p:txBody>
        </p:sp>
      </p:grpSp>
      <p:sp>
        <p:nvSpPr>
          <p:cNvPr id="25" name="CuadroTexto 24"/>
          <p:cNvSpPr txBox="1"/>
          <p:nvPr/>
        </p:nvSpPr>
        <p:spPr>
          <a:xfrm>
            <a:off x="6660232" y="3814499"/>
            <a:ext cx="106781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700" b="1" dirty="0">
                <a:solidFill>
                  <a:schemeClr val="bg1"/>
                </a:solidFill>
              </a:rPr>
              <a:t>2010</a:t>
            </a:r>
          </a:p>
        </p:txBody>
      </p:sp>
    </p:spTree>
    <p:extLst>
      <p:ext uri="{BB962C8B-B14F-4D97-AF65-F5344CB8AC3E}">
        <p14:creationId xmlns:p14="http://schemas.microsoft.com/office/powerpoint/2010/main" val="824903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1.11111E-6 L 0.2066 0.1027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330" y="5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1.85185E-6 L -0.22252 0.12639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133" y="63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443 -0.00417 L 0.16445 -0.05116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438" y="-236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1" grpId="0"/>
      <p:bldP spid="2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58924" y="0"/>
            <a:ext cx="7465404" cy="1143000"/>
          </a:xfrm>
        </p:spPr>
        <p:txBody>
          <a:bodyPr/>
          <a:lstStyle/>
          <a:p>
            <a:pPr algn="l"/>
            <a:r>
              <a:rPr lang="es-MX" sz="2800" b="1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Scimago</a:t>
            </a:r>
            <a:r>
              <a:rPr lang="es-MX" sz="28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MX" sz="2800" b="1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Journal</a:t>
            </a:r>
            <a:r>
              <a:rPr lang="es-MX" sz="28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Rank (SJR)</a:t>
            </a:r>
            <a:br>
              <a:rPr lang="es-MX" sz="28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s-MX" sz="24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elaborado por el grupo a partir del algoritmo </a:t>
            </a:r>
            <a:r>
              <a:rPr lang="es-MX" sz="2800" b="1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PageRank</a:t>
            </a:r>
            <a:endParaRPr lang="es-MX" sz="2400" b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251520" y="1124744"/>
            <a:ext cx="8435280" cy="4525963"/>
          </a:xfrm>
        </p:spPr>
        <p:txBody>
          <a:bodyPr/>
          <a:lstStyle/>
          <a:p>
            <a:r>
              <a:rPr lang="es-MX" sz="18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PageRank</a:t>
            </a:r>
            <a:r>
              <a:rPr lang="es-MX" sz="1800" dirty="0" smtClean="0">
                <a:latin typeface="Calibri" pitchFamily="34" charset="0"/>
                <a:cs typeface="Calibri" pitchFamily="34" charset="0"/>
              </a:rPr>
              <a:t> es una familia de algoritmos creada por Google (1999) utilizada para asignar de forma numérica la relevancia de los documentos</a:t>
            </a:r>
          </a:p>
          <a:p>
            <a:r>
              <a:rPr lang="es-MX" sz="18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PageRank</a:t>
            </a:r>
            <a:r>
              <a:rPr lang="es-MX" sz="1800" dirty="0" smtClean="0">
                <a:latin typeface="Calibri" pitchFamily="34" charset="0"/>
                <a:cs typeface="Calibri" pitchFamily="34" charset="0"/>
              </a:rPr>
              <a:t> se basa en la vasta estructura de enlaces como indicador del valor de una página en concreto. </a:t>
            </a:r>
          </a:p>
          <a:p>
            <a:r>
              <a:rPr lang="es-MX" sz="1800" dirty="0" smtClean="0">
                <a:latin typeface="Calibri" pitchFamily="34" charset="0"/>
                <a:cs typeface="Calibri" pitchFamily="34" charset="0"/>
              </a:rPr>
              <a:t>Google interpreta un enlace de una página </a:t>
            </a:r>
            <a:r>
              <a:rPr lang="es-MX" sz="1800" b="1" dirty="0" smtClean="0">
                <a:latin typeface="Calibri" pitchFamily="34" charset="0"/>
                <a:cs typeface="Calibri" pitchFamily="34" charset="0"/>
              </a:rPr>
              <a:t>A</a:t>
            </a:r>
            <a:r>
              <a:rPr lang="es-MX" sz="1800" dirty="0" smtClean="0">
                <a:latin typeface="Calibri" pitchFamily="34" charset="0"/>
                <a:cs typeface="Calibri" pitchFamily="34" charset="0"/>
              </a:rPr>
              <a:t> </a:t>
            </a:r>
            <a:r>
              <a:rPr lang="es-MX" sz="1800" dirty="0" err="1" smtClean="0">
                <a:latin typeface="Calibri" pitchFamily="34" charset="0"/>
                <a:cs typeface="Calibri" pitchFamily="34" charset="0"/>
              </a:rPr>
              <a:t>a</a:t>
            </a:r>
            <a:r>
              <a:rPr lang="es-MX" sz="1800" dirty="0" smtClean="0">
                <a:latin typeface="Calibri" pitchFamily="34" charset="0"/>
                <a:cs typeface="Calibri" pitchFamily="34" charset="0"/>
              </a:rPr>
              <a:t> una página </a:t>
            </a:r>
            <a:r>
              <a:rPr lang="es-MX" sz="1800" b="1" dirty="0" smtClean="0">
                <a:latin typeface="Calibri" pitchFamily="34" charset="0"/>
                <a:cs typeface="Calibri" pitchFamily="34" charset="0"/>
              </a:rPr>
              <a:t>B</a:t>
            </a:r>
            <a:r>
              <a:rPr lang="es-MX" sz="1800" dirty="0" smtClean="0">
                <a:latin typeface="Calibri" pitchFamily="34" charset="0"/>
                <a:cs typeface="Calibri" pitchFamily="34" charset="0"/>
              </a:rPr>
              <a:t> como un voto, de la página </a:t>
            </a:r>
            <a:r>
              <a:rPr lang="es-MX" sz="1800" b="1" dirty="0" smtClean="0">
                <a:latin typeface="Calibri" pitchFamily="34" charset="0"/>
                <a:cs typeface="Calibri" pitchFamily="34" charset="0"/>
              </a:rPr>
              <a:t>A</a:t>
            </a:r>
            <a:r>
              <a:rPr lang="es-MX" sz="1800" dirty="0" smtClean="0">
                <a:latin typeface="Calibri" pitchFamily="34" charset="0"/>
                <a:cs typeface="Calibri" pitchFamily="34" charset="0"/>
              </a:rPr>
              <a:t>, para la página </a:t>
            </a:r>
            <a:r>
              <a:rPr lang="es-MX" sz="1800" b="1" dirty="0" smtClean="0">
                <a:latin typeface="Calibri" pitchFamily="34" charset="0"/>
                <a:cs typeface="Calibri" pitchFamily="34" charset="0"/>
              </a:rPr>
              <a:t>B</a:t>
            </a:r>
            <a:r>
              <a:rPr lang="es-MX" sz="1800" dirty="0" smtClean="0">
                <a:latin typeface="Calibri" pitchFamily="34" charset="0"/>
                <a:cs typeface="Calibri" pitchFamily="34" charset="0"/>
              </a:rPr>
              <a:t>. </a:t>
            </a:r>
          </a:p>
          <a:p>
            <a:r>
              <a:rPr lang="es-MX" sz="1800" dirty="0" smtClean="0">
                <a:latin typeface="Calibri" pitchFamily="34" charset="0"/>
                <a:cs typeface="Calibri" pitchFamily="34" charset="0"/>
              </a:rPr>
              <a:t>Además Google va más allá del volumen de votos, o enlaces que una página recibe: también analiza la página que emite el voto. Los votos emitidos por las páginas consideradas "importantes", es decir con un </a:t>
            </a:r>
            <a:r>
              <a:rPr lang="es-MX" sz="1800" dirty="0" err="1" smtClean="0">
                <a:latin typeface="Calibri" pitchFamily="34" charset="0"/>
                <a:cs typeface="Calibri" pitchFamily="34" charset="0"/>
              </a:rPr>
              <a:t>PageRank</a:t>
            </a:r>
            <a:r>
              <a:rPr lang="es-MX" sz="1800" dirty="0" smtClean="0">
                <a:latin typeface="Calibri" pitchFamily="34" charset="0"/>
                <a:cs typeface="Calibri" pitchFamily="34" charset="0"/>
              </a:rPr>
              <a:t> elevado, valen más, y ayudan a hacer a otras páginas "importantes”</a:t>
            </a:r>
          </a:p>
          <a:p>
            <a:r>
              <a:rPr lang="es-MX" sz="1800" dirty="0" smtClean="0">
                <a:latin typeface="Calibri" pitchFamily="34" charset="0"/>
                <a:cs typeface="Calibri" pitchFamily="34" charset="0"/>
              </a:rPr>
              <a:t>Por lo tanto, el </a:t>
            </a:r>
            <a:r>
              <a:rPr lang="es-MX" sz="18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PageRank</a:t>
            </a:r>
            <a:r>
              <a:rPr lang="es-MX" sz="1800" dirty="0" smtClean="0">
                <a:latin typeface="Calibri" pitchFamily="34" charset="0"/>
                <a:cs typeface="Calibri" pitchFamily="34" charset="0"/>
              </a:rPr>
              <a:t> de una página refleja la importancia de la misma en Internet</a:t>
            </a:r>
          </a:p>
          <a:p>
            <a:endParaRPr lang="es-MX" dirty="0"/>
          </a:p>
        </p:txBody>
      </p:sp>
      <p:pic>
        <p:nvPicPr>
          <p:cNvPr id="339970" name="Picture 2" descr="Archivo:PageRanks-Example.sv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55160" y="4653136"/>
            <a:ext cx="2734032" cy="2204864"/>
          </a:xfrm>
          <a:prstGeom prst="rect">
            <a:avLst/>
          </a:prstGeom>
          <a:noFill/>
        </p:spPr>
      </p:pic>
      <p:pic>
        <p:nvPicPr>
          <p:cNvPr id="339972" name="Picture 4" descr="&#10;\mathbf{R_d} =&#10;\begin{bmatrix}&#10;PR_d(A)\\&#10;PR_d(B)\\&#10;\vdots\\&#10;PR_d(K)&#10;\end{bmatrix}&#10;=\left(\dfrac{1}{(d+1)\cdot(7\,d^4+28\,d^2+12\,d-132)}\right)\cdot&#10;\begin{bmatrix}&#10;\left( {d}+1 \right)  \left( 7\,{{d}}^{3}+6\,{d}+12\right)  \left( {d}-1 \right)\\&#10;-9\,{{d}}^{3}-18\,{{d}}^{2}-46\,{d}-12\\&#10;-11\,{{d}}^{4}-12\,{d}-12-18\,{{d}}^{3}-32\,{{d}}^{2}\\&#10;2\, \left( {d}+1 \right) \left( 7\,{{d}}^{2}+2\,{d}+6 \right)  \left( {d}-1 \right)\\&#10;12\, \left( {d}+1 \right) \left( 4\,{{d}}^{2}-3\,{d}-1\right)\\&#10;2\, \left( {d}+1 \right) \left( 7\,{{d}}^{2}+2\,{d}+6 \right)  \left( {d}-1 \right)\\&#10;-2\, \left( {d}+1 \right) \left( -6+{{d}}^{2} \right) \left( {d}-1 \right)\\&#10;-2\, \left( {d}+1 \right) \left( -6+{{d}}^{2} \right) \left( {d}-1 \right)\\&#10;-2\, \left( {d}+1 \right) \left( -6+{{d}}^{2} \right) \left( {d}-1 \right)\\&#10;-2\, \left( {d}+1 \right) \left( -6+{{d}}^{2} \right) \left( {d}-1 \right)\\&#10;-2\, \left( {d}+1 \right) \left( -6+{{d}}^{2} \right) \left( {d}-1 \right)&#10;\end{bmatrix}&#10;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44008" y="5085184"/>
            <a:ext cx="4283968" cy="1380913"/>
          </a:xfrm>
          <a:prstGeom prst="rect">
            <a:avLst/>
          </a:prstGeom>
          <a:noFill/>
        </p:spPr>
      </p:pic>
      <p:pic>
        <p:nvPicPr>
          <p:cNvPr id="6" name="Picture 6" descr="SJR Scimago Journal &amp; Country Rank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211960" y="54560"/>
            <a:ext cx="1440159" cy="509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8" descr="http://amoxcalli.uam.mx/csd_uami/imagen/scopus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750485" y="-16300"/>
            <a:ext cx="1440383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10" descr="http://www.smhg.org.mx/files/elsevier_logo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622694" y="-18423"/>
            <a:ext cx="981754" cy="1081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243966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5" name="1 Título"/>
          <p:cNvSpPr>
            <a:spLocks noGrp="1"/>
          </p:cNvSpPr>
          <p:nvPr>
            <p:ph type="title"/>
          </p:nvPr>
        </p:nvSpPr>
        <p:spPr>
          <a:xfrm>
            <a:off x="539552" y="188640"/>
            <a:ext cx="7211144" cy="634082"/>
          </a:xfrm>
        </p:spPr>
        <p:txBody>
          <a:bodyPr/>
          <a:lstStyle/>
          <a:p>
            <a:pPr algn="l"/>
            <a:r>
              <a:rPr lang="es-MX" sz="3200" b="1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eigenFACTOR</a:t>
            </a:r>
            <a:r>
              <a:rPr lang="es-MX" sz="32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MX" sz="2800" b="1" u="sng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http://www.eigenfactor.org</a:t>
            </a:r>
            <a:endParaRPr lang="es-MX" sz="3200" b="1" u="sng" dirty="0" smtClean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00705" name="Picture 1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 l="2751" r="52625" b="4128"/>
          <a:stretch>
            <a:fillRect/>
          </a:stretch>
        </p:blipFill>
        <p:spPr bwMode="auto">
          <a:xfrm>
            <a:off x="251520" y="1700808"/>
            <a:ext cx="3672408" cy="31559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4 CuadroTexto"/>
          <p:cNvSpPr txBox="1"/>
          <p:nvPr/>
        </p:nvSpPr>
        <p:spPr>
          <a:xfrm>
            <a:off x="4067944" y="1052736"/>
            <a:ext cx="4752528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dirty="0" smtClean="0"/>
              <a:t>• </a:t>
            </a:r>
            <a:r>
              <a:rPr lang="es-MX" sz="20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Eigenfactor</a:t>
            </a:r>
            <a:r>
              <a:rPr lang="es-MX" sz="2000" dirty="0" smtClean="0">
                <a:latin typeface="Calibri" pitchFamily="34" charset="0"/>
                <a:cs typeface="Calibri" pitchFamily="34" charset="0"/>
              </a:rPr>
              <a:t> es una fuente de datos métricos sobre las revistas científicas internacionales basada en información de citas de </a:t>
            </a:r>
            <a:r>
              <a:rPr lang="es-MX" sz="2000" b="1" dirty="0" err="1" smtClean="0">
                <a:latin typeface="Calibri" pitchFamily="34" charset="0"/>
                <a:cs typeface="Calibri" pitchFamily="34" charset="0"/>
              </a:rPr>
              <a:t>Journal</a:t>
            </a:r>
            <a:r>
              <a:rPr lang="es-MX" sz="2000" b="1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s-MX" sz="2000" b="1" dirty="0" err="1" smtClean="0">
                <a:latin typeface="Calibri" pitchFamily="34" charset="0"/>
                <a:cs typeface="Calibri" pitchFamily="34" charset="0"/>
              </a:rPr>
              <a:t>Citation</a:t>
            </a:r>
            <a:r>
              <a:rPr lang="es-MX" sz="2000" b="1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s-MX" sz="2000" b="1" dirty="0" err="1" smtClean="0">
                <a:latin typeface="Calibri" pitchFamily="34" charset="0"/>
                <a:cs typeface="Calibri" pitchFamily="34" charset="0"/>
              </a:rPr>
              <a:t>Reports</a:t>
            </a:r>
            <a:r>
              <a:rPr lang="es-MX" sz="2000" dirty="0" smtClean="0">
                <a:latin typeface="Calibri" pitchFamily="34" charset="0"/>
                <a:cs typeface="Calibri" pitchFamily="34" charset="0"/>
              </a:rPr>
              <a:t> y en la aplicación de algoritmos de relevancia tipo </a:t>
            </a:r>
            <a:r>
              <a:rPr lang="es-MX" sz="2000" b="1" dirty="0" err="1" smtClean="0">
                <a:latin typeface="Calibri" pitchFamily="34" charset="0"/>
                <a:cs typeface="Calibri" pitchFamily="34" charset="0"/>
              </a:rPr>
              <a:t>PageRank</a:t>
            </a:r>
            <a:r>
              <a:rPr lang="es-MX" sz="2000" dirty="0" smtClean="0">
                <a:latin typeface="Calibri" pitchFamily="34" charset="0"/>
                <a:cs typeface="Calibri" pitchFamily="34" charset="0"/>
              </a:rPr>
              <a:t> de Google</a:t>
            </a:r>
          </a:p>
          <a:p>
            <a:endParaRPr lang="es-MX" sz="2000" dirty="0" smtClean="0">
              <a:latin typeface="Calibri" pitchFamily="34" charset="0"/>
              <a:cs typeface="Calibri" pitchFamily="34" charset="0"/>
            </a:endParaRPr>
          </a:p>
          <a:p>
            <a:r>
              <a:rPr lang="es-MX" sz="2000" dirty="0" smtClean="0"/>
              <a:t>• </a:t>
            </a:r>
            <a:r>
              <a:rPr lang="es-MX" sz="2000" dirty="0" smtClean="0">
                <a:latin typeface="Calibri" pitchFamily="34" charset="0"/>
                <a:cs typeface="Calibri" pitchFamily="34" charset="0"/>
              </a:rPr>
              <a:t>Además ofrece análisis de calidad/precio de las revistas y un módulo de representación gráfica de las relaciones entre las ciencias (</a:t>
            </a:r>
            <a:r>
              <a:rPr lang="es-MX" sz="2000" dirty="0" err="1" smtClean="0">
                <a:latin typeface="Calibri" pitchFamily="34" charset="0"/>
                <a:cs typeface="Calibri" pitchFamily="34" charset="0"/>
              </a:rPr>
              <a:t>mapping</a:t>
            </a:r>
            <a:r>
              <a:rPr lang="es-MX" sz="2000" dirty="0" smtClean="0">
                <a:latin typeface="Calibri" pitchFamily="34" charset="0"/>
                <a:cs typeface="Calibri" pitchFamily="34" charset="0"/>
              </a:rPr>
              <a:t>…)</a:t>
            </a:r>
          </a:p>
          <a:p>
            <a:endParaRPr lang="es-MX" sz="2000" dirty="0" smtClean="0">
              <a:latin typeface="Calibri" pitchFamily="34" charset="0"/>
              <a:cs typeface="Calibri" pitchFamily="34" charset="0"/>
            </a:endParaRPr>
          </a:p>
          <a:p>
            <a:r>
              <a:rPr lang="es-MX" sz="2000" dirty="0" smtClean="0"/>
              <a:t>• </a:t>
            </a:r>
            <a:r>
              <a:rPr lang="es-MX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SJR</a:t>
            </a:r>
            <a:r>
              <a:rPr lang="es-MX" sz="2000" dirty="0" smtClean="0">
                <a:latin typeface="Calibri" pitchFamily="34" charset="0"/>
                <a:cs typeface="Calibri" pitchFamily="34" charset="0"/>
              </a:rPr>
              <a:t>, utilizado en </a:t>
            </a:r>
            <a:r>
              <a:rPr lang="es-MX" sz="2000" dirty="0" err="1" smtClean="0">
                <a:latin typeface="Calibri" pitchFamily="34" charset="0"/>
                <a:cs typeface="Calibri" pitchFamily="34" charset="0"/>
              </a:rPr>
              <a:t>SCImago</a:t>
            </a:r>
            <a:r>
              <a:rPr lang="es-MX" sz="20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s-MX" sz="2000" dirty="0" err="1" smtClean="0">
                <a:latin typeface="Calibri" pitchFamily="34" charset="0"/>
                <a:cs typeface="Calibri" pitchFamily="34" charset="0"/>
              </a:rPr>
              <a:t>Journal</a:t>
            </a:r>
            <a:r>
              <a:rPr lang="es-MX" sz="2000" dirty="0" smtClean="0">
                <a:latin typeface="Calibri" pitchFamily="34" charset="0"/>
                <a:cs typeface="Calibri" pitchFamily="34" charset="0"/>
              </a:rPr>
              <a:t> &amp; Country Rank, es otro indicador del tipo </a:t>
            </a:r>
            <a:r>
              <a:rPr lang="es-MX" sz="2000" dirty="0" err="1" smtClean="0">
                <a:latin typeface="Calibri" pitchFamily="34" charset="0"/>
                <a:cs typeface="Calibri" pitchFamily="34" charset="0"/>
              </a:rPr>
              <a:t>PageRank</a:t>
            </a:r>
            <a:r>
              <a:rPr lang="es-MX" sz="2000" dirty="0" smtClean="0">
                <a:latin typeface="Calibri" pitchFamily="34" charset="0"/>
                <a:cs typeface="Calibri" pitchFamily="34" charset="0"/>
              </a:rPr>
              <a:t>, también sobre revistas, pero basado en los datos de </a:t>
            </a:r>
            <a:r>
              <a:rPr lang="es-MX" sz="20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Scopus</a:t>
            </a:r>
            <a:r>
              <a:rPr lang="es-MX" sz="2000" dirty="0" smtClean="0">
                <a:latin typeface="Calibri" pitchFamily="34" charset="0"/>
                <a:cs typeface="Calibri" pitchFamily="34" charset="0"/>
              </a:rPr>
              <a:t> en lugar de en los de </a:t>
            </a:r>
            <a:r>
              <a:rPr lang="es-MX" sz="2000" dirty="0" err="1" smtClean="0">
                <a:latin typeface="Calibri" pitchFamily="34" charset="0"/>
                <a:cs typeface="Calibri" pitchFamily="34" charset="0"/>
              </a:rPr>
              <a:t>Journal</a:t>
            </a:r>
            <a:r>
              <a:rPr lang="es-MX" sz="20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s-MX" sz="2000" dirty="0" err="1" smtClean="0">
                <a:latin typeface="Calibri" pitchFamily="34" charset="0"/>
                <a:cs typeface="Calibri" pitchFamily="34" charset="0"/>
              </a:rPr>
              <a:t>Citation</a:t>
            </a:r>
            <a:r>
              <a:rPr lang="es-MX" sz="20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s-MX" sz="2000" dirty="0" err="1" smtClean="0">
                <a:latin typeface="Calibri" pitchFamily="34" charset="0"/>
                <a:cs typeface="Calibri" pitchFamily="34" charset="0"/>
              </a:rPr>
              <a:t>Reports</a:t>
            </a:r>
            <a:r>
              <a:rPr lang="es-MX" sz="2000" dirty="0" smtClean="0">
                <a:latin typeface="Calibri" pitchFamily="34" charset="0"/>
                <a:cs typeface="Calibri" pitchFamily="34" charset="0"/>
              </a:rPr>
              <a:t> y Web of </a:t>
            </a:r>
            <a:r>
              <a:rPr lang="es-MX" sz="2000" dirty="0" err="1" smtClean="0">
                <a:latin typeface="Calibri" pitchFamily="34" charset="0"/>
                <a:cs typeface="Calibri" pitchFamily="34" charset="0"/>
              </a:rPr>
              <a:t>Science</a:t>
            </a:r>
            <a:r>
              <a:rPr lang="es-MX" sz="2000" dirty="0" smtClean="0">
                <a:latin typeface="Calibri" pitchFamily="34" charset="0"/>
                <a:cs typeface="Calibri" pitchFamily="34" charset="0"/>
              </a:rPr>
              <a:t>.</a:t>
            </a:r>
          </a:p>
          <a:p>
            <a:endParaRPr lang="es-MX" dirty="0"/>
          </a:p>
        </p:txBody>
      </p:sp>
      <p:pic>
        <p:nvPicPr>
          <p:cNvPr id="6" name="Picture 4" descr="http://polibuscador.blogs.upv.es/files/2013/02/wok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5054605"/>
            <a:ext cx="1360487" cy="1360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2606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82" name="Text Box 6"/>
          <p:cNvSpPr txBox="1">
            <a:spLocks noChangeArrowheads="1"/>
          </p:cNvSpPr>
          <p:nvPr/>
        </p:nvSpPr>
        <p:spPr bwMode="auto">
          <a:xfrm>
            <a:off x="1187450" y="4221163"/>
            <a:ext cx="6553200" cy="2114550"/>
          </a:xfrm>
          <a:prstGeom prst="rect">
            <a:avLst/>
          </a:prstGeom>
          <a:solidFill>
            <a:srgbClr val="333333"/>
          </a:solidFill>
          <a:ln w="9525">
            <a:solidFill>
              <a:srgbClr val="FFCC00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defRPr/>
            </a:pPr>
            <a:r>
              <a:rPr lang="es-MX" sz="6600" b="1">
                <a:solidFill>
                  <a:srgbClr val="FF99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rebuchet MS" pitchFamily="34" charset="0"/>
              </a:rPr>
              <a:t>Indicadores bibliométricos</a:t>
            </a:r>
          </a:p>
        </p:txBody>
      </p:sp>
      <p:sp>
        <p:nvSpPr>
          <p:cNvPr id="229383" name="Text Box 7"/>
          <p:cNvSpPr txBox="1">
            <a:spLocks noChangeArrowheads="1"/>
          </p:cNvSpPr>
          <p:nvPr/>
        </p:nvSpPr>
        <p:spPr bwMode="auto">
          <a:xfrm>
            <a:off x="1187451" y="1557338"/>
            <a:ext cx="6338888" cy="1198562"/>
          </a:xfrm>
          <a:prstGeom prst="rect">
            <a:avLst/>
          </a:prstGeom>
          <a:solidFill>
            <a:srgbClr val="FF9900"/>
          </a:solidFill>
          <a:ln w="9525">
            <a:solidFill>
              <a:srgbClr val="333333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defRPr/>
            </a:pPr>
            <a:r>
              <a:rPr lang="es-MX" sz="7200" b="1">
                <a:effectLst>
                  <a:outerShdw blurRad="38100" dist="38100" dir="2700000" algn="tl">
                    <a:srgbClr val="FFFFFF"/>
                  </a:outerShdw>
                </a:effectLst>
                <a:latin typeface="Trebuchet MS" pitchFamily="34" charset="0"/>
              </a:rPr>
              <a:t>Visibilidad</a:t>
            </a:r>
            <a:endParaRPr lang="es-ES" sz="7200" b="1">
              <a:effectLst>
                <a:outerShdw blurRad="38100" dist="38100" dir="2700000" algn="tl">
                  <a:srgbClr val="FFFFFF"/>
                </a:outerShdw>
              </a:effectLst>
              <a:latin typeface="Trebuchet MS" pitchFamily="34" charset="0"/>
            </a:endParaRPr>
          </a:p>
        </p:txBody>
      </p:sp>
      <p:grpSp>
        <p:nvGrpSpPr>
          <p:cNvPr id="2" name="Group 8"/>
          <p:cNvGrpSpPr>
            <a:grpSpLocks/>
          </p:cNvGrpSpPr>
          <p:nvPr/>
        </p:nvGrpSpPr>
        <p:grpSpPr bwMode="auto">
          <a:xfrm>
            <a:off x="1331913" y="2636839"/>
            <a:ext cx="5975350" cy="1800225"/>
            <a:chOff x="839" y="1661"/>
            <a:chExt cx="3764" cy="1134"/>
          </a:xfrm>
        </p:grpSpPr>
        <p:sp>
          <p:nvSpPr>
            <p:cNvPr id="15365" name="Oval 9"/>
            <p:cNvSpPr>
              <a:spLocks noChangeArrowheads="1"/>
            </p:cNvSpPr>
            <p:nvPr/>
          </p:nvSpPr>
          <p:spPr bwMode="auto">
            <a:xfrm>
              <a:off x="839" y="1661"/>
              <a:ext cx="3764" cy="1134"/>
            </a:xfrm>
            <a:prstGeom prst="ellipse">
              <a:avLst/>
            </a:prstGeom>
            <a:solidFill>
              <a:srgbClr val="339966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229386" name="Text Box 10"/>
            <p:cNvSpPr txBox="1">
              <a:spLocks noChangeArrowheads="1"/>
            </p:cNvSpPr>
            <p:nvPr/>
          </p:nvSpPr>
          <p:spPr bwMode="auto">
            <a:xfrm>
              <a:off x="1292" y="1842"/>
              <a:ext cx="2721" cy="7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es-MX" sz="3600" b="1">
                  <a:solidFill>
                    <a:schemeClr val="bg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rebuchet MS" pitchFamily="34" charset="0"/>
                </a:rPr>
                <a:t>Prestigio  Reconocimiento</a:t>
              </a:r>
              <a:endParaRPr lang="es-ES" sz="3600" b="1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rebuchet MS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CuadroTexto"/>
          <p:cNvSpPr txBox="1"/>
          <p:nvPr/>
        </p:nvSpPr>
        <p:spPr>
          <a:xfrm>
            <a:off x="0" y="0"/>
            <a:ext cx="39424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>
                <a:solidFill>
                  <a:schemeClr val="bg2">
                    <a:lumMod val="25000"/>
                  </a:schemeClr>
                </a:solidFill>
                <a:latin typeface="+mj-lt"/>
              </a:rPr>
              <a:t>Sistemas con información </a:t>
            </a:r>
            <a:r>
              <a:rPr lang="es-MX" sz="2000" b="1" dirty="0" err="1">
                <a:solidFill>
                  <a:schemeClr val="bg2">
                    <a:lumMod val="25000"/>
                  </a:schemeClr>
                </a:solidFill>
                <a:latin typeface="+mj-lt"/>
              </a:rPr>
              <a:t>bibliométrica</a:t>
            </a:r>
            <a:endParaRPr lang="es-MX" sz="2000" b="1" dirty="0">
              <a:solidFill>
                <a:schemeClr val="bg2">
                  <a:lumMod val="25000"/>
                </a:schemeClr>
              </a:solidFill>
              <a:latin typeface="+mj-lt"/>
            </a:endParaRPr>
          </a:p>
        </p:txBody>
      </p:sp>
      <p:pic>
        <p:nvPicPr>
          <p:cNvPr id="6" name="Picture 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150" y="655760"/>
            <a:ext cx="2854647" cy="25309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76200" dir="54000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7" name="Picture 9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151" y="3643314"/>
            <a:ext cx="2854646" cy="30612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76200" dir="54000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8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071803" y="588910"/>
            <a:ext cx="2959641" cy="25977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76200" dir="54000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10" name="Picture 10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071802" y="3714752"/>
            <a:ext cx="2893239" cy="29897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88900" dir="54000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11" name="Picture 8"/>
          <p:cNvPicPr>
            <a:picLocks noChangeAspect="1" noChangeArrowheads="1"/>
          </p:cNvPicPr>
          <p:nvPr/>
        </p:nvPicPr>
        <p:blipFill rotWithShape="1">
          <a:blip r:embed="rId6" cstate="print"/>
          <a:srcRect r="28523"/>
          <a:stretch/>
        </p:blipFill>
        <p:spPr bwMode="auto">
          <a:xfrm>
            <a:off x="6170787" y="518709"/>
            <a:ext cx="2809866" cy="27013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88900" dir="54000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12" name="Picture 11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148397" y="3683688"/>
            <a:ext cx="2809866" cy="30208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76200" dir="5400000" algn="ctr" rotWithShape="0">
              <a:srgbClr val="000000">
                <a:alpha val="43137"/>
              </a:srgbClr>
            </a:outerShdw>
          </a:effectLst>
        </p:spPr>
      </p:pic>
      <p:sp>
        <p:nvSpPr>
          <p:cNvPr id="14" name="13 CuadroTexto"/>
          <p:cNvSpPr txBox="1"/>
          <p:nvPr/>
        </p:nvSpPr>
        <p:spPr>
          <a:xfrm>
            <a:off x="3376899" y="148275"/>
            <a:ext cx="5299557" cy="338554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43137"/>
              </a:srgb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MX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Bases </a:t>
            </a:r>
            <a:r>
              <a:rPr lang="es-MX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bibliométricas</a:t>
            </a:r>
            <a:r>
              <a:rPr lang="es-MX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y reportes de impacto [ indicadores ]</a:t>
            </a:r>
            <a:endParaRPr lang="es-MX" sz="16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16" name="15 CuadroTexto"/>
          <p:cNvSpPr txBox="1"/>
          <p:nvPr/>
        </p:nvSpPr>
        <p:spPr>
          <a:xfrm>
            <a:off x="1893074" y="2356169"/>
            <a:ext cx="806717" cy="307777"/>
          </a:xfrm>
          <a:prstGeom prst="rect">
            <a:avLst/>
          </a:prstGeom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MX" sz="1400" dirty="0">
                <a:latin typeface="+mj-lt"/>
              </a:rPr>
              <a:t>Índice h</a:t>
            </a:r>
          </a:p>
        </p:txBody>
      </p:sp>
      <p:grpSp>
        <p:nvGrpSpPr>
          <p:cNvPr id="2" name="23 Grupo"/>
          <p:cNvGrpSpPr/>
          <p:nvPr/>
        </p:nvGrpSpPr>
        <p:grpSpPr>
          <a:xfrm>
            <a:off x="1187625" y="4929200"/>
            <a:ext cx="1632684" cy="1775317"/>
            <a:chOff x="434718" y="4961856"/>
            <a:chExt cx="1879252" cy="1775317"/>
          </a:xfrm>
          <a:effectLst>
            <a:outerShdw blurRad="50800" dist="76200" dir="5400000" algn="ctr" rotWithShape="0">
              <a:srgbClr val="000000">
                <a:alpha val="43137"/>
              </a:srgbClr>
            </a:outerShdw>
          </a:effectLst>
        </p:grpSpPr>
        <p:sp>
          <p:nvSpPr>
            <p:cNvPr id="18" name="17 CuadroTexto"/>
            <p:cNvSpPr txBox="1"/>
            <p:nvPr/>
          </p:nvSpPr>
          <p:spPr>
            <a:xfrm>
              <a:off x="439482" y="4961856"/>
              <a:ext cx="928695" cy="523220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s-MX" sz="1400" dirty="0">
                  <a:latin typeface="+mj-lt"/>
                </a:rPr>
                <a:t>FI 2 años</a:t>
              </a:r>
            </a:p>
          </p:txBody>
        </p:sp>
        <p:sp>
          <p:nvSpPr>
            <p:cNvPr id="19" name="18 CuadroTexto"/>
            <p:cNvSpPr txBox="1"/>
            <p:nvPr/>
          </p:nvSpPr>
          <p:spPr>
            <a:xfrm>
              <a:off x="434718" y="5572140"/>
              <a:ext cx="1873039" cy="523220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s-MX" sz="1400" dirty="0">
                  <a:latin typeface="+mj-lt"/>
                </a:rPr>
                <a:t>Índice de inmediatez</a:t>
              </a:r>
            </a:p>
          </p:txBody>
        </p:sp>
        <p:sp>
          <p:nvSpPr>
            <p:cNvPr id="20" name="19 CuadroTexto"/>
            <p:cNvSpPr txBox="1"/>
            <p:nvPr/>
          </p:nvSpPr>
          <p:spPr>
            <a:xfrm>
              <a:off x="439538" y="5286388"/>
              <a:ext cx="1368152" cy="307777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s-MX" sz="1400" dirty="0">
                  <a:latin typeface="+mj-lt"/>
                </a:rPr>
                <a:t>FI 5 años</a:t>
              </a:r>
            </a:p>
          </p:txBody>
        </p:sp>
        <p:sp>
          <p:nvSpPr>
            <p:cNvPr id="21" name="20 CuadroTexto"/>
            <p:cNvSpPr txBox="1"/>
            <p:nvPr/>
          </p:nvSpPr>
          <p:spPr>
            <a:xfrm>
              <a:off x="439482" y="6143644"/>
              <a:ext cx="1874488" cy="307777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s-MX" sz="1400" dirty="0" err="1">
                  <a:latin typeface="+mj-lt"/>
                </a:rPr>
                <a:t>Eigenfactor</a:t>
              </a:r>
              <a:endParaRPr lang="es-MX" sz="1400" dirty="0">
                <a:latin typeface="+mj-lt"/>
              </a:endParaRPr>
            </a:p>
          </p:txBody>
        </p:sp>
        <p:sp>
          <p:nvSpPr>
            <p:cNvPr id="22" name="21 CuadroTexto"/>
            <p:cNvSpPr txBox="1"/>
            <p:nvPr/>
          </p:nvSpPr>
          <p:spPr>
            <a:xfrm>
              <a:off x="439482" y="6429396"/>
              <a:ext cx="1874488" cy="307777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s-MX" sz="1400" dirty="0" err="1">
                  <a:latin typeface="+mj-lt"/>
                </a:rPr>
                <a:t>Article</a:t>
              </a:r>
              <a:r>
                <a:rPr lang="es-MX" sz="1400" dirty="0">
                  <a:latin typeface="+mj-lt"/>
                </a:rPr>
                <a:t> </a:t>
              </a:r>
              <a:r>
                <a:rPr lang="es-MX" sz="1400" dirty="0" err="1">
                  <a:latin typeface="+mj-lt"/>
                </a:rPr>
                <a:t>influence</a:t>
              </a:r>
              <a:endParaRPr lang="es-MX" sz="1400" dirty="0">
                <a:latin typeface="+mj-lt"/>
              </a:endParaRPr>
            </a:p>
          </p:txBody>
        </p:sp>
        <p:sp>
          <p:nvSpPr>
            <p:cNvPr id="23" name="22 CuadroTexto"/>
            <p:cNvSpPr txBox="1"/>
            <p:nvPr/>
          </p:nvSpPr>
          <p:spPr>
            <a:xfrm>
              <a:off x="439482" y="5857892"/>
              <a:ext cx="1874488" cy="307777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s-MX" sz="1400" dirty="0">
                  <a:latin typeface="+mj-lt"/>
                </a:rPr>
                <a:t>Vida media Citada</a:t>
              </a:r>
            </a:p>
          </p:txBody>
        </p:sp>
      </p:grpSp>
      <p:grpSp>
        <p:nvGrpSpPr>
          <p:cNvPr id="3" name="31 Grupo"/>
          <p:cNvGrpSpPr/>
          <p:nvPr/>
        </p:nvGrpSpPr>
        <p:grpSpPr>
          <a:xfrm>
            <a:off x="6443675" y="5445225"/>
            <a:ext cx="1872741" cy="1126085"/>
            <a:chOff x="7067566" y="5357826"/>
            <a:chExt cx="1879252" cy="1233044"/>
          </a:xfrm>
          <a:solidFill>
            <a:srgbClr val="6FAC46"/>
          </a:solidFill>
          <a:effectLst>
            <a:outerShdw blurRad="50800" dist="63500" dir="5400000" algn="ctr" rotWithShape="0">
              <a:srgbClr val="000000">
                <a:alpha val="43137"/>
              </a:srgbClr>
            </a:outerShdw>
          </a:effectLst>
        </p:grpSpPr>
        <p:sp>
          <p:nvSpPr>
            <p:cNvPr id="26" name="25 CuadroTexto"/>
            <p:cNvSpPr txBox="1"/>
            <p:nvPr/>
          </p:nvSpPr>
          <p:spPr>
            <a:xfrm>
              <a:off x="7072330" y="5357826"/>
              <a:ext cx="928695" cy="523220"/>
            </a:xfrm>
            <a:prstGeom prst="rect">
              <a:avLst/>
            </a:prstGeom>
            <a:grpFill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s-MX" sz="1400" dirty="0">
                  <a:latin typeface="+mj-lt"/>
                </a:rPr>
                <a:t>FI 2 años</a:t>
              </a:r>
            </a:p>
          </p:txBody>
        </p:sp>
        <p:sp>
          <p:nvSpPr>
            <p:cNvPr id="27" name="26 CuadroTexto"/>
            <p:cNvSpPr txBox="1"/>
            <p:nvPr/>
          </p:nvSpPr>
          <p:spPr>
            <a:xfrm>
              <a:off x="7067566" y="5968110"/>
              <a:ext cx="1873039" cy="523220"/>
            </a:xfrm>
            <a:prstGeom prst="rect">
              <a:avLst/>
            </a:prstGeom>
            <a:grpFill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s-MX" sz="1400" dirty="0">
                  <a:latin typeface="+mj-lt"/>
                </a:rPr>
                <a:t>Índice de inmediatez</a:t>
              </a:r>
            </a:p>
          </p:txBody>
        </p:sp>
        <p:sp>
          <p:nvSpPr>
            <p:cNvPr id="28" name="27 CuadroTexto"/>
            <p:cNvSpPr txBox="1"/>
            <p:nvPr/>
          </p:nvSpPr>
          <p:spPr>
            <a:xfrm>
              <a:off x="7072386" y="5682358"/>
              <a:ext cx="1368152" cy="307777"/>
            </a:xfrm>
            <a:prstGeom prst="rect">
              <a:avLst/>
            </a:prstGeom>
            <a:grpFill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s-MX" sz="1400" dirty="0">
                  <a:latin typeface="+mj-lt"/>
                </a:rPr>
                <a:t>FI 3 años</a:t>
              </a:r>
            </a:p>
          </p:txBody>
        </p:sp>
        <p:sp>
          <p:nvSpPr>
            <p:cNvPr id="31" name="30 CuadroTexto"/>
            <p:cNvSpPr txBox="1"/>
            <p:nvPr/>
          </p:nvSpPr>
          <p:spPr>
            <a:xfrm>
              <a:off x="7072330" y="6253859"/>
              <a:ext cx="1874488" cy="337011"/>
            </a:xfrm>
            <a:prstGeom prst="rect">
              <a:avLst/>
            </a:prstGeom>
            <a:grpFill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s-MX" sz="1400" dirty="0">
                  <a:latin typeface="+mj-lt"/>
                </a:rPr>
                <a:t>Vida media Citada</a:t>
              </a:r>
            </a:p>
          </p:txBody>
        </p:sp>
      </p:grpSp>
      <p:sp>
        <p:nvSpPr>
          <p:cNvPr id="35" name="34 CuadroTexto"/>
          <p:cNvSpPr txBox="1"/>
          <p:nvPr/>
        </p:nvSpPr>
        <p:spPr>
          <a:xfrm>
            <a:off x="3923928" y="2658630"/>
            <a:ext cx="2160239" cy="307777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MX" sz="1400" dirty="0" err="1">
                <a:latin typeface="+mj-lt"/>
              </a:rPr>
              <a:t>Scimago</a:t>
            </a:r>
            <a:r>
              <a:rPr lang="es-MX" sz="1400" dirty="0">
                <a:latin typeface="+mj-lt"/>
              </a:rPr>
              <a:t> </a:t>
            </a:r>
            <a:r>
              <a:rPr lang="es-MX" sz="1400" dirty="0" err="1">
                <a:latin typeface="+mj-lt"/>
              </a:rPr>
              <a:t>Journal</a:t>
            </a:r>
            <a:r>
              <a:rPr lang="es-MX" sz="1400" dirty="0">
                <a:latin typeface="+mj-lt"/>
              </a:rPr>
              <a:t> Ranking</a:t>
            </a:r>
          </a:p>
        </p:txBody>
      </p:sp>
      <p:sp>
        <p:nvSpPr>
          <p:cNvPr id="36" name="35 CuadroTexto"/>
          <p:cNvSpPr txBox="1"/>
          <p:nvPr/>
        </p:nvSpPr>
        <p:spPr>
          <a:xfrm>
            <a:off x="3734886" y="5957352"/>
            <a:ext cx="1197133" cy="307777"/>
          </a:xfrm>
          <a:prstGeom prst="rect">
            <a:avLst/>
          </a:prstGeom>
          <a:effectLst>
            <a:outerShdw blurRad="50800" dist="76200" dir="54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MX" sz="1400" dirty="0">
                <a:latin typeface="+mj-lt"/>
              </a:rPr>
              <a:t>Índice h</a:t>
            </a:r>
          </a:p>
        </p:txBody>
      </p:sp>
      <p:sp>
        <p:nvSpPr>
          <p:cNvPr id="38" name="37 CuadroTexto"/>
          <p:cNvSpPr txBox="1"/>
          <p:nvPr/>
        </p:nvSpPr>
        <p:spPr>
          <a:xfrm>
            <a:off x="5206559" y="2284485"/>
            <a:ext cx="642942" cy="307777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MX" sz="1400" dirty="0">
                <a:latin typeface="+mj-lt"/>
              </a:rPr>
              <a:t>SNIP</a:t>
            </a:r>
          </a:p>
        </p:txBody>
      </p:sp>
      <p:sp>
        <p:nvSpPr>
          <p:cNvPr id="30" name="34 CuadroTexto"/>
          <p:cNvSpPr txBox="1"/>
          <p:nvPr/>
        </p:nvSpPr>
        <p:spPr>
          <a:xfrm>
            <a:off x="3757674" y="6327331"/>
            <a:ext cx="2038461" cy="307777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MX" sz="1400" dirty="0" err="1">
                <a:latin typeface="+mj-lt"/>
              </a:rPr>
              <a:t>Scimago</a:t>
            </a:r>
            <a:r>
              <a:rPr lang="es-MX" sz="1400" dirty="0">
                <a:latin typeface="+mj-lt"/>
              </a:rPr>
              <a:t> </a:t>
            </a:r>
            <a:r>
              <a:rPr lang="es-MX" sz="1400" dirty="0" err="1">
                <a:latin typeface="+mj-lt"/>
              </a:rPr>
              <a:t>Journal</a:t>
            </a:r>
            <a:r>
              <a:rPr lang="es-MX" sz="1400" dirty="0">
                <a:latin typeface="+mj-lt"/>
              </a:rPr>
              <a:t> Ranking</a:t>
            </a:r>
          </a:p>
        </p:txBody>
      </p:sp>
      <p:sp>
        <p:nvSpPr>
          <p:cNvPr id="33" name="Flecha a la derecha con bandas 32"/>
          <p:cNvSpPr/>
          <p:nvPr/>
        </p:nvSpPr>
        <p:spPr>
          <a:xfrm rot="5400000">
            <a:off x="956533" y="3186828"/>
            <a:ext cx="614362" cy="385518"/>
          </a:xfrm>
          <a:prstGeom prst="striped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0" name="Flecha a la derecha con bandas 39"/>
          <p:cNvSpPr/>
          <p:nvPr/>
        </p:nvSpPr>
        <p:spPr>
          <a:xfrm rot="5400000">
            <a:off x="7102155" y="3225637"/>
            <a:ext cx="614362" cy="385518"/>
          </a:xfrm>
          <a:prstGeom prst="striped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1" name="Flecha a la derecha con bandas 40"/>
          <p:cNvSpPr/>
          <p:nvPr/>
        </p:nvSpPr>
        <p:spPr>
          <a:xfrm rot="5400000">
            <a:off x="4208916" y="3214812"/>
            <a:ext cx="614362" cy="385518"/>
          </a:xfrm>
          <a:prstGeom prst="striped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2" name="14 CuadroTexto"/>
          <p:cNvSpPr txBox="1"/>
          <p:nvPr/>
        </p:nvSpPr>
        <p:spPr>
          <a:xfrm>
            <a:off x="3730771" y="3275364"/>
            <a:ext cx="2893239" cy="646331"/>
          </a:xfrm>
          <a:prstGeom prst="rect">
            <a:avLst/>
          </a:prstGeom>
          <a:effectLst>
            <a:outerShdw blurRad="50800" dist="889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MX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Información consolidada,  </a:t>
            </a:r>
            <a:r>
              <a:rPr lang="es-MX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indicadores</a:t>
            </a:r>
            <a:endParaRPr lang="es-MX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6950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6" grpId="0" animBg="1"/>
      <p:bldP spid="35" grpId="0" animBg="1"/>
      <p:bldP spid="36" grpId="0" animBg="1"/>
      <p:bldP spid="38" grpId="0" animBg="1"/>
      <p:bldP spid="30" grpId="0" animBg="1"/>
      <p:bldP spid="33" grpId="0" animBg="1"/>
      <p:bldP spid="40" grpId="0" animBg="1"/>
      <p:bldP spid="41" grpId="0" animBg="1"/>
      <p:bldP spid="42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179512" y="548680"/>
            <a:ext cx="8445624" cy="6120680"/>
          </a:xfrm>
        </p:spPr>
        <p:txBody>
          <a:bodyPr>
            <a:normAutofit/>
          </a:bodyPr>
          <a:lstStyle/>
          <a:p>
            <a:r>
              <a:rPr lang="es-MX" dirty="0" err="1" smtClean="0"/>
              <a:t>WoS</a:t>
            </a:r>
            <a:r>
              <a:rPr lang="es-MX" dirty="0" smtClean="0"/>
              <a:t> - JCR : 	</a:t>
            </a:r>
            <a:r>
              <a:rPr lang="es-MX" dirty="0" smtClean="0">
                <a:hlinkClick r:id="rId2"/>
              </a:rPr>
              <a:t>https://webofknowledge.com</a:t>
            </a:r>
            <a:endParaRPr lang="es-MX" dirty="0" smtClean="0"/>
          </a:p>
          <a:p>
            <a:endParaRPr lang="es-MX" dirty="0" smtClean="0"/>
          </a:p>
          <a:p>
            <a:r>
              <a:rPr lang="es-MX" dirty="0" err="1" smtClean="0"/>
              <a:t>Scopus</a:t>
            </a:r>
            <a:r>
              <a:rPr lang="es-MX" dirty="0" smtClean="0"/>
              <a:t>: 		</a:t>
            </a:r>
            <a:r>
              <a:rPr lang="es-MX" dirty="0" smtClean="0">
                <a:hlinkClick r:id="rId3"/>
              </a:rPr>
              <a:t>http://www.</a:t>
            </a:r>
            <a:r>
              <a:rPr lang="es-MX" b="1" dirty="0" smtClean="0">
                <a:hlinkClick r:id="rId3"/>
              </a:rPr>
              <a:t>scopus</a:t>
            </a:r>
            <a:r>
              <a:rPr lang="es-MX" dirty="0" smtClean="0">
                <a:hlinkClick r:id="rId3"/>
              </a:rPr>
              <a:t>.com/</a:t>
            </a:r>
            <a:endParaRPr lang="es-MX" dirty="0" smtClean="0"/>
          </a:p>
          <a:p>
            <a:endParaRPr lang="es-MX" dirty="0" smtClean="0"/>
          </a:p>
          <a:p>
            <a:endParaRPr lang="es-MX" dirty="0" smtClean="0"/>
          </a:p>
          <a:p>
            <a:r>
              <a:rPr lang="es-MX" dirty="0" err="1" smtClean="0"/>
              <a:t>SCImago</a:t>
            </a:r>
            <a:r>
              <a:rPr lang="es-MX" dirty="0" smtClean="0"/>
              <a:t>     	</a:t>
            </a:r>
            <a:r>
              <a:rPr lang="es-MX" dirty="0" smtClean="0">
                <a:hlinkClick r:id="rId4"/>
              </a:rPr>
              <a:t>http://www.scimagojr.com</a:t>
            </a:r>
            <a:endParaRPr lang="es-MX" dirty="0" smtClean="0"/>
          </a:p>
          <a:p>
            <a:endParaRPr lang="es-MX" dirty="0" smtClean="0"/>
          </a:p>
          <a:p>
            <a:r>
              <a:rPr lang="es-MX" dirty="0" err="1" smtClean="0"/>
              <a:t>SciELO</a:t>
            </a:r>
            <a:r>
              <a:rPr lang="es-MX" dirty="0" smtClean="0"/>
              <a:t>   			</a:t>
            </a:r>
            <a:r>
              <a:rPr lang="es-MX" dirty="0" smtClean="0">
                <a:hlinkClick r:id="rId5"/>
              </a:rPr>
              <a:t>http://www.scielo.org</a:t>
            </a:r>
            <a:endParaRPr lang="es-MX" dirty="0" smtClean="0"/>
          </a:p>
          <a:p>
            <a:r>
              <a:rPr lang="es-MX" dirty="0" err="1" smtClean="0"/>
              <a:t>Biblat-SciELO</a:t>
            </a:r>
            <a:r>
              <a:rPr lang="es-MX" dirty="0" smtClean="0"/>
              <a:t> </a:t>
            </a:r>
            <a:r>
              <a:rPr lang="es-MX" sz="2400" dirty="0" smtClean="0">
                <a:hlinkClick r:id="rId6"/>
              </a:rPr>
              <a:t>http://biblat.unam.mx/es/scielo/indicadores</a:t>
            </a:r>
            <a:endParaRPr lang="es-MX" dirty="0" smtClean="0"/>
          </a:p>
          <a:p>
            <a:endParaRPr lang="es-MX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655283" y="-133165"/>
            <a:ext cx="7886700" cy="1325563"/>
          </a:xfrm>
        </p:spPr>
        <p:txBody>
          <a:bodyPr>
            <a:normAutofit fontScale="90000"/>
          </a:bodyPr>
          <a:lstStyle/>
          <a:p>
            <a:r>
              <a:rPr lang="es-MX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Calidad</a:t>
            </a:r>
            <a:r>
              <a:rPr lang="es-MX" dirty="0" smtClean="0">
                <a:latin typeface="+mn-lt"/>
              </a:rPr>
              <a:t> = ¿ Rankings &amp; Excelencia ? </a:t>
            </a:r>
            <a:endParaRPr lang="es-MX" dirty="0">
              <a:latin typeface="+mn-lt"/>
            </a:endParaRPr>
          </a:p>
        </p:txBody>
      </p:sp>
      <p:pic>
        <p:nvPicPr>
          <p:cNvPr id="4" name="Picture 2" descr="antigua, signo, puntero, negro, punto, icono, izquierda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3782532"/>
            <a:ext cx="998730" cy="680385"/>
          </a:xfrm>
          <a:prstGeom prst="rect">
            <a:avLst/>
          </a:prstGeom>
          <a:noFill/>
        </p:spPr>
      </p:pic>
      <p:pic>
        <p:nvPicPr>
          <p:cNvPr id="6" name="Picture 7" descr="mast_blank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52"/>
          <a:stretch/>
        </p:blipFill>
        <p:spPr bwMode="auto">
          <a:xfrm>
            <a:off x="1243881" y="3782530"/>
            <a:ext cx="1574646" cy="19675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7938" name="Picture 2" descr="Academic Ranking of World Universities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480" y="1626514"/>
            <a:ext cx="2481449" cy="1272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Imagen 20"/>
          <p:cNvPicPr>
            <a:picLocks noChangeAspect="1"/>
          </p:cNvPicPr>
          <p:nvPr/>
        </p:nvPicPr>
        <p:blipFill rotWithShape="1">
          <a:blip r:embed="rId5" cstate="print"/>
          <a:srcRect l="23906" r="40423"/>
          <a:stretch/>
        </p:blipFill>
        <p:spPr>
          <a:xfrm>
            <a:off x="3563043" y="808653"/>
            <a:ext cx="5224091" cy="10287000"/>
          </a:xfrm>
          <a:prstGeom prst="rect">
            <a:avLst/>
          </a:prstGeom>
        </p:spPr>
      </p:pic>
      <p:pic>
        <p:nvPicPr>
          <p:cNvPr id="22" name="Imagen 21"/>
          <p:cNvPicPr>
            <a:picLocks noChangeAspect="1"/>
          </p:cNvPicPr>
          <p:nvPr/>
        </p:nvPicPr>
        <p:blipFill rotWithShape="1">
          <a:blip r:embed="rId6" cstate="print"/>
          <a:srcRect l="3981" t="45456" r="33856" b="10763"/>
          <a:stretch/>
        </p:blipFill>
        <p:spPr>
          <a:xfrm>
            <a:off x="1013145" y="2898547"/>
            <a:ext cx="7973906" cy="3913967"/>
          </a:xfrm>
          <a:prstGeom prst="rect">
            <a:avLst/>
          </a:prstGeom>
        </p:spPr>
      </p:pic>
      <p:cxnSp>
        <p:nvCxnSpPr>
          <p:cNvPr id="27" name="Conector recto 26"/>
          <p:cNvCxnSpPr/>
          <p:nvPr/>
        </p:nvCxnSpPr>
        <p:spPr>
          <a:xfrm>
            <a:off x="6254086" y="5431809"/>
            <a:ext cx="2356478" cy="1364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recto 28"/>
          <p:cNvCxnSpPr/>
          <p:nvPr/>
        </p:nvCxnSpPr>
        <p:spPr>
          <a:xfrm flipV="1">
            <a:off x="3410235" y="5718412"/>
            <a:ext cx="5177620" cy="1592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 recto 30"/>
          <p:cNvCxnSpPr/>
          <p:nvPr/>
        </p:nvCxnSpPr>
        <p:spPr>
          <a:xfrm flipV="1">
            <a:off x="3432945" y="5979204"/>
            <a:ext cx="5177620" cy="1592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 recto 31"/>
          <p:cNvCxnSpPr/>
          <p:nvPr/>
        </p:nvCxnSpPr>
        <p:spPr>
          <a:xfrm>
            <a:off x="3432944" y="6284003"/>
            <a:ext cx="302031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Imagen 33"/>
          <p:cNvPicPr>
            <a:picLocks noChangeAspect="1"/>
          </p:cNvPicPr>
          <p:nvPr/>
        </p:nvPicPr>
        <p:blipFill rotWithShape="1">
          <a:blip r:embed="rId7" cstate="print"/>
          <a:srcRect l="20995" r="39079"/>
          <a:stretch/>
        </p:blipFill>
        <p:spPr>
          <a:xfrm>
            <a:off x="3716902" y="864761"/>
            <a:ext cx="4717093" cy="5947753"/>
          </a:xfrm>
          <a:prstGeom prst="rect">
            <a:avLst/>
          </a:prstGeom>
        </p:spPr>
      </p:pic>
      <p:sp>
        <p:nvSpPr>
          <p:cNvPr id="33" name="Rectángulo 32"/>
          <p:cNvSpPr/>
          <p:nvPr/>
        </p:nvSpPr>
        <p:spPr>
          <a:xfrm>
            <a:off x="3705880" y="3295651"/>
            <a:ext cx="4613570" cy="486879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6" name="Rectángulo 35"/>
          <p:cNvSpPr/>
          <p:nvPr/>
        </p:nvSpPr>
        <p:spPr>
          <a:xfrm>
            <a:off x="3714969" y="3801146"/>
            <a:ext cx="4613570" cy="486879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7" name="Rectángulo 36"/>
          <p:cNvSpPr/>
          <p:nvPr/>
        </p:nvSpPr>
        <p:spPr>
          <a:xfrm>
            <a:off x="3692259" y="2622787"/>
            <a:ext cx="4627192" cy="610074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38" name="Imagen 37"/>
          <p:cNvPicPr>
            <a:picLocks noChangeAspect="1"/>
          </p:cNvPicPr>
          <p:nvPr/>
        </p:nvPicPr>
        <p:blipFill rotWithShape="1">
          <a:blip r:embed="rId8" cstate="print"/>
          <a:srcRect l="17413" t="36965" r="38110" b="11691"/>
          <a:stretch/>
        </p:blipFill>
        <p:spPr>
          <a:xfrm>
            <a:off x="5062346" y="2927824"/>
            <a:ext cx="4076631" cy="3813274"/>
          </a:xfrm>
          <a:prstGeom prst="rect">
            <a:avLst/>
          </a:prstGeom>
        </p:spPr>
      </p:pic>
      <p:pic>
        <p:nvPicPr>
          <p:cNvPr id="39" name="Imagen 38"/>
          <p:cNvPicPr>
            <a:picLocks noChangeAspect="1"/>
          </p:cNvPicPr>
          <p:nvPr/>
        </p:nvPicPr>
        <p:blipFill rotWithShape="1">
          <a:blip r:embed="rId9" cstate="print"/>
          <a:srcRect l="17339" t="38424" r="38333" b="10365"/>
          <a:stretch/>
        </p:blipFill>
        <p:spPr>
          <a:xfrm>
            <a:off x="1037703" y="2981093"/>
            <a:ext cx="4066175" cy="3797032"/>
          </a:xfrm>
          <a:prstGeom prst="rect">
            <a:avLst/>
          </a:prstGeom>
        </p:spPr>
      </p:pic>
      <p:sp>
        <p:nvSpPr>
          <p:cNvPr id="35" name="Elipse 34"/>
          <p:cNvSpPr/>
          <p:nvPr/>
        </p:nvSpPr>
        <p:spPr>
          <a:xfrm>
            <a:off x="1699730" y="6056430"/>
            <a:ext cx="409433" cy="684668"/>
          </a:xfrm>
          <a:prstGeom prst="ellipse">
            <a:avLst/>
          </a:prstGeom>
          <a:noFill/>
          <a:ln w="5715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1" name="Elipse 40"/>
          <p:cNvSpPr/>
          <p:nvPr/>
        </p:nvSpPr>
        <p:spPr>
          <a:xfrm>
            <a:off x="5724114" y="6031410"/>
            <a:ext cx="409433" cy="684668"/>
          </a:xfrm>
          <a:prstGeom prst="ellipse">
            <a:avLst/>
          </a:prstGeom>
          <a:noFill/>
          <a:ln w="5715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2" name="Elipse 41"/>
          <p:cNvSpPr/>
          <p:nvPr/>
        </p:nvSpPr>
        <p:spPr>
          <a:xfrm>
            <a:off x="4725826" y="6019460"/>
            <a:ext cx="409433" cy="684668"/>
          </a:xfrm>
          <a:prstGeom prst="ellipse">
            <a:avLst/>
          </a:prstGeom>
          <a:noFill/>
          <a:ln w="5715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3" name="Elipse 42"/>
          <p:cNvSpPr/>
          <p:nvPr/>
        </p:nvSpPr>
        <p:spPr>
          <a:xfrm>
            <a:off x="8758987" y="6031410"/>
            <a:ext cx="409433" cy="684668"/>
          </a:xfrm>
          <a:prstGeom prst="ellipse">
            <a:avLst/>
          </a:prstGeom>
          <a:noFill/>
          <a:ln w="5715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4" name="Imagen 43"/>
          <p:cNvPicPr>
            <a:picLocks noChangeAspect="1"/>
          </p:cNvPicPr>
          <p:nvPr/>
        </p:nvPicPr>
        <p:blipFill rotWithShape="1">
          <a:blip r:embed="rId10" cstate="print"/>
          <a:srcRect l="12719" r="38597" b="1618"/>
          <a:stretch/>
        </p:blipFill>
        <p:spPr>
          <a:xfrm>
            <a:off x="3863636" y="864760"/>
            <a:ext cx="4821185" cy="5993240"/>
          </a:xfrm>
          <a:prstGeom prst="rect">
            <a:avLst/>
          </a:prstGeom>
        </p:spPr>
      </p:pic>
      <p:cxnSp>
        <p:nvCxnSpPr>
          <p:cNvPr id="45" name="Conector recto de flecha 44"/>
          <p:cNvCxnSpPr/>
          <p:nvPr/>
        </p:nvCxnSpPr>
        <p:spPr>
          <a:xfrm flipH="1">
            <a:off x="6643048" y="668741"/>
            <a:ext cx="696036" cy="660135"/>
          </a:xfrm>
          <a:prstGeom prst="straightConnector1">
            <a:avLst/>
          </a:prstGeom>
          <a:ln w="17462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ángulo 46"/>
          <p:cNvSpPr/>
          <p:nvPr/>
        </p:nvSpPr>
        <p:spPr>
          <a:xfrm>
            <a:off x="6591868" y="3539089"/>
            <a:ext cx="1501316" cy="299547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9" name="Imagen 48"/>
          <p:cNvPicPr>
            <a:picLocks noChangeAspect="1"/>
          </p:cNvPicPr>
          <p:nvPr/>
        </p:nvPicPr>
        <p:blipFill rotWithShape="1">
          <a:blip r:embed="rId11" cstate="print"/>
          <a:srcRect l="13333" t="21033" r="59825" b="16588"/>
          <a:stretch/>
        </p:blipFill>
        <p:spPr>
          <a:xfrm>
            <a:off x="4595711" y="1148653"/>
            <a:ext cx="3423921" cy="55924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4.07407E-6 L 0.00026 -0.591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-2956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3" grpId="1" animBg="1"/>
      <p:bldP spid="36" grpId="0" animBg="1"/>
      <p:bldP spid="36" grpId="1" animBg="1"/>
      <p:bldP spid="37" grpId="0" animBg="1"/>
      <p:bldP spid="37" grpId="1" animBg="1"/>
      <p:bldP spid="35" grpId="0" animBg="1"/>
      <p:bldP spid="35" grpId="1" animBg="1"/>
      <p:bldP spid="41" grpId="0" animBg="1"/>
      <p:bldP spid="41" grpId="1" animBg="1"/>
      <p:bldP spid="42" grpId="0" animBg="1"/>
      <p:bldP spid="42" grpId="1" animBg="1"/>
      <p:bldP spid="43" grpId="0" animBg="1"/>
      <p:bldP spid="43" grpId="1" animBg="1"/>
      <p:bldP spid="47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539552" y="5445224"/>
            <a:ext cx="8229600" cy="1143000"/>
          </a:xfrm>
        </p:spPr>
        <p:txBody>
          <a:bodyPr>
            <a:noAutofit/>
          </a:bodyPr>
          <a:lstStyle/>
          <a:p>
            <a:r>
              <a:rPr lang="es-MX" sz="2000" dirty="0" smtClean="0">
                <a:hlinkClick r:id="rId2"/>
              </a:rPr>
              <a:t>http://www.timeshighereducation.co.uk/story.aspx?storyCode=2016127</a:t>
            </a:r>
            <a:r>
              <a:rPr lang="es-MX" sz="2000" dirty="0" smtClean="0"/>
              <a:t/>
            </a:r>
            <a:br>
              <a:rPr lang="es-MX" sz="2000" dirty="0" smtClean="0"/>
            </a:br>
            <a:endParaRPr lang="es-MX" sz="2000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3645024"/>
            <a:ext cx="8229600" cy="2481139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es-MX" sz="1400" dirty="0" smtClean="0">
                <a:hlinkClick r:id="rId3"/>
              </a:rPr>
              <a:t>http://www.timeshighereducation.co.uk/world-university-rankings/2014-15/world-ranking/range/201-225</a:t>
            </a:r>
            <a:endParaRPr lang="es-MX" sz="1400" dirty="0" smtClean="0"/>
          </a:p>
          <a:p>
            <a:pPr algn="ctr">
              <a:buNone/>
            </a:pPr>
            <a:endParaRPr lang="es-MX" sz="1400" dirty="0"/>
          </a:p>
        </p:txBody>
      </p:sp>
      <p:sp>
        <p:nvSpPr>
          <p:cNvPr id="4" name="3 CuadroTexto"/>
          <p:cNvSpPr txBox="1"/>
          <p:nvPr/>
        </p:nvSpPr>
        <p:spPr>
          <a:xfrm>
            <a:off x="899592" y="5229200"/>
            <a:ext cx="6480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smtClean="0"/>
              <a:t>Solicitud de informe completo:</a:t>
            </a:r>
            <a:endParaRPr lang="es-MX" dirty="0"/>
          </a:p>
        </p:txBody>
      </p:sp>
      <p:pic>
        <p:nvPicPr>
          <p:cNvPr id="99330" name="Picture 2"/>
          <p:cNvPicPr>
            <a:picLocks noChangeAspect="1" noChangeArrowheads="1"/>
          </p:cNvPicPr>
          <p:nvPr/>
        </p:nvPicPr>
        <p:blipFill>
          <a:blip r:embed="rId4" cstate="print"/>
          <a:srcRect l="24731" t="60154" r="42444" b="20393"/>
          <a:stretch>
            <a:fillRect/>
          </a:stretch>
        </p:blipFill>
        <p:spPr bwMode="auto">
          <a:xfrm>
            <a:off x="4499992" y="4293096"/>
            <a:ext cx="3888432" cy="12961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 cstate="print"/>
          <a:srcRect l="24731" t="66711" r="42444" b="20393"/>
          <a:stretch>
            <a:fillRect/>
          </a:stretch>
        </p:blipFill>
        <p:spPr bwMode="auto">
          <a:xfrm>
            <a:off x="1331640" y="1196752"/>
            <a:ext cx="6408712" cy="14161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9331" name="Picture 3"/>
          <p:cNvPicPr>
            <a:picLocks noChangeAspect="1" noChangeArrowheads="1"/>
          </p:cNvPicPr>
          <p:nvPr/>
        </p:nvPicPr>
        <p:blipFill>
          <a:blip r:embed="rId5" cstate="print"/>
          <a:srcRect l="50000" t="7434" r="13576" b="9967"/>
          <a:stretch>
            <a:fillRect/>
          </a:stretch>
        </p:blipFill>
        <p:spPr bwMode="auto">
          <a:xfrm>
            <a:off x="4499992" y="692696"/>
            <a:ext cx="3895137" cy="4968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93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93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378" name="Picture 2"/>
          <p:cNvPicPr>
            <a:picLocks noChangeAspect="1" noChangeArrowheads="1"/>
          </p:cNvPicPr>
          <p:nvPr/>
        </p:nvPicPr>
        <p:blipFill>
          <a:blip r:embed="rId2" cstate="print"/>
          <a:srcRect l="10038" t="33333" r="34838" b="23967"/>
          <a:stretch>
            <a:fillRect/>
          </a:stretch>
        </p:blipFill>
        <p:spPr bwMode="auto">
          <a:xfrm>
            <a:off x="1259632" y="1844824"/>
            <a:ext cx="6768752" cy="47638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4 Rectángulo"/>
          <p:cNvSpPr/>
          <p:nvPr/>
        </p:nvSpPr>
        <p:spPr>
          <a:xfrm>
            <a:off x="1619672" y="548680"/>
            <a:ext cx="806489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MX" sz="2000" dirty="0" smtClean="0">
                <a:hlinkClick r:id="rId3"/>
              </a:rPr>
              <a:t>http://www.shanghairanking.com/es/ARWU2014.html</a:t>
            </a:r>
            <a:endParaRPr lang="es-MX" sz="2000" dirty="0" smtClean="0"/>
          </a:p>
          <a:p>
            <a:pPr algn="ctr"/>
            <a:endParaRPr lang="es-MX" sz="2000" dirty="0"/>
          </a:p>
        </p:txBody>
      </p:sp>
      <p:pic>
        <p:nvPicPr>
          <p:cNvPr id="101379" name="Picture 3"/>
          <p:cNvPicPr>
            <a:picLocks noChangeAspect="1" noChangeArrowheads="1"/>
          </p:cNvPicPr>
          <p:nvPr/>
        </p:nvPicPr>
        <p:blipFill>
          <a:blip r:embed="rId4" cstate="print"/>
          <a:srcRect l="10232" t="12201" r="64569" b="73799"/>
          <a:stretch>
            <a:fillRect/>
          </a:stretch>
        </p:blipFill>
        <p:spPr bwMode="auto">
          <a:xfrm>
            <a:off x="0" y="0"/>
            <a:ext cx="2699792" cy="18448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 cstate="print"/>
          <a:srcRect l="25174" t="8839" r="25721" b="7844"/>
          <a:stretch/>
        </p:blipFill>
        <p:spPr>
          <a:xfrm>
            <a:off x="1422780" y="0"/>
            <a:ext cx="6121021" cy="6858000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6012160" y="6453336"/>
            <a:ext cx="3131841" cy="33855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s-MX" sz="1600" dirty="0" smtClean="0">
                <a:hlinkClick r:id="rId3"/>
              </a:rPr>
              <a:t> http</a:t>
            </a:r>
            <a:r>
              <a:rPr lang="es-MX" sz="1600" dirty="0">
                <a:hlinkClick r:id="rId3"/>
              </a:rPr>
              <a:t>://</a:t>
            </a:r>
            <a:r>
              <a:rPr lang="es-MX" sz="1600" dirty="0" smtClean="0">
                <a:hlinkClick r:id="rId3"/>
              </a:rPr>
              <a:t>www.scimagoir.com</a:t>
            </a:r>
            <a:endParaRPr lang="es-MX" sz="1600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4" cstate="print"/>
          <a:srcRect l="65099" t="74139" r="25349" b="7706"/>
          <a:stretch/>
        </p:blipFill>
        <p:spPr>
          <a:xfrm>
            <a:off x="7615451" y="2947917"/>
            <a:ext cx="1383542" cy="2299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372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 cstate="print"/>
          <a:srcRect l="13904" t="13392" r="16754" b="54994"/>
          <a:stretch/>
        </p:blipFill>
        <p:spPr>
          <a:xfrm>
            <a:off x="164558" y="3596184"/>
            <a:ext cx="8164805" cy="3261816"/>
          </a:xfrm>
          <a:prstGeom prst="rect">
            <a:avLst/>
          </a:prstGeom>
        </p:spPr>
      </p:pic>
      <p:sp>
        <p:nvSpPr>
          <p:cNvPr id="10" name="Text Box 36"/>
          <p:cNvSpPr txBox="1">
            <a:spLocks noChangeArrowheads="1"/>
          </p:cNvSpPr>
          <p:nvPr/>
        </p:nvSpPr>
        <p:spPr bwMode="auto">
          <a:xfrm>
            <a:off x="2019052" y="1357300"/>
            <a:ext cx="2213372" cy="2000548"/>
          </a:xfrm>
          <a:prstGeom prst="rect">
            <a:avLst/>
          </a:prstGeom>
          <a:solidFill>
            <a:srgbClr val="808080"/>
          </a:solidFill>
          <a:ln w="9525">
            <a:solidFill>
              <a:srgbClr val="33CCCC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s-MX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CI – Colaboración Internacional </a:t>
            </a:r>
          </a:p>
          <a:p>
            <a:pPr algn="ctr">
              <a:spcBef>
                <a:spcPct val="50000"/>
              </a:spcBef>
              <a:defRPr/>
            </a:pPr>
            <a:r>
              <a:rPr lang="es-MX" sz="1600" b="1" dirty="0">
                <a:solidFill>
                  <a:schemeClr val="bg1"/>
                </a:solidFill>
              </a:rPr>
              <a:t>Publicaciones científicas de una institución elaboradas junto con instituciones de otro país</a:t>
            </a:r>
            <a:endParaRPr lang="es-ES" sz="1600" b="1" dirty="0">
              <a:solidFill>
                <a:schemeClr val="bg1"/>
              </a:solidFill>
            </a:endParaRPr>
          </a:p>
        </p:txBody>
      </p:sp>
      <p:sp>
        <p:nvSpPr>
          <p:cNvPr id="14" name="Text Box 43"/>
          <p:cNvSpPr txBox="1">
            <a:spLocks noChangeArrowheads="1"/>
          </p:cNvSpPr>
          <p:nvPr/>
        </p:nvSpPr>
        <p:spPr bwMode="auto">
          <a:xfrm>
            <a:off x="4679349" y="82356"/>
            <a:ext cx="2207419" cy="2816156"/>
          </a:xfrm>
          <a:prstGeom prst="rect">
            <a:avLst/>
          </a:prstGeom>
          <a:solidFill>
            <a:srgbClr val="808080"/>
          </a:solidFill>
          <a:ln w="9525">
            <a:solidFill>
              <a:srgbClr val="33CCCC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s-MX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Q1 – Porcentaje de Publicaciones en Revistas del Primer Cuartil SJR</a:t>
            </a:r>
          </a:p>
          <a:p>
            <a:pPr algn="ctr">
              <a:spcBef>
                <a:spcPct val="50000"/>
              </a:spcBef>
              <a:defRPr/>
            </a:pPr>
            <a:r>
              <a:rPr lang="es-MX" sz="1400" b="1" dirty="0">
                <a:solidFill>
                  <a:schemeClr val="bg1"/>
                </a:solidFill>
              </a:rPr>
              <a:t>Porcentaje de publicaciones que una universidad ha conseguido colocar en revistas incluida en el primer cuartil ordenadas por el indicador </a:t>
            </a:r>
            <a:r>
              <a:rPr lang="es-MX" sz="1400" b="1" dirty="0" smtClean="0">
                <a:solidFill>
                  <a:schemeClr val="bg1"/>
                </a:solidFill>
              </a:rPr>
              <a:t>SIR</a:t>
            </a:r>
            <a:endParaRPr lang="es-MX" sz="1400" b="1" dirty="0">
              <a:solidFill>
                <a:schemeClr val="bg1"/>
              </a:solidFill>
            </a:endParaRPr>
          </a:p>
        </p:txBody>
      </p:sp>
      <p:sp>
        <p:nvSpPr>
          <p:cNvPr id="15" name="Oval 44"/>
          <p:cNvSpPr>
            <a:spLocks noChangeArrowheads="1"/>
          </p:cNvSpPr>
          <p:nvPr/>
        </p:nvSpPr>
        <p:spPr bwMode="auto">
          <a:xfrm>
            <a:off x="4762502" y="5413043"/>
            <a:ext cx="323850" cy="215900"/>
          </a:xfrm>
          <a:prstGeom prst="ellipse">
            <a:avLst/>
          </a:prstGeom>
          <a:noFill/>
          <a:ln w="50800">
            <a:solidFill>
              <a:srgbClr val="FF0000"/>
            </a:solidFill>
            <a:round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s-MX"/>
          </a:p>
        </p:txBody>
      </p:sp>
      <p:sp>
        <p:nvSpPr>
          <p:cNvPr id="17" name="Text Box 32"/>
          <p:cNvSpPr txBox="1">
            <a:spLocks noChangeArrowheads="1"/>
          </p:cNvSpPr>
          <p:nvPr/>
        </p:nvSpPr>
        <p:spPr bwMode="auto">
          <a:xfrm>
            <a:off x="2032397" y="82356"/>
            <a:ext cx="2214563" cy="1261884"/>
          </a:xfrm>
          <a:prstGeom prst="rect">
            <a:avLst/>
          </a:prstGeom>
          <a:solidFill>
            <a:srgbClr val="808080"/>
          </a:solidFill>
          <a:ln w="9525">
            <a:solidFill>
              <a:srgbClr val="33CCCC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defRPr/>
            </a:pPr>
            <a:r>
              <a:rPr lang="es-MX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O </a:t>
            </a:r>
            <a:r>
              <a:rPr lang="es-MX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– </a:t>
            </a:r>
            <a:r>
              <a:rPr lang="es-MX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Output</a:t>
            </a:r>
          </a:p>
          <a:p>
            <a:pPr algn="ctr">
              <a:defRPr/>
            </a:pPr>
            <a:r>
              <a:rPr lang="es-MX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Producción</a:t>
            </a:r>
            <a:endParaRPr lang="es-MX" b="1" dirty="0">
              <a:solidFill>
                <a:srgbClr val="FFC0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 algn="ctr">
              <a:spcBef>
                <a:spcPct val="50000"/>
              </a:spcBef>
              <a:defRPr/>
            </a:pPr>
            <a:r>
              <a:rPr lang="es-MX" sz="1600" b="1" dirty="0" smtClean="0">
                <a:solidFill>
                  <a:schemeClr val="bg1"/>
                </a:solidFill>
              </a:rPr>
              <a:t>Total de documentos publicados</a:t>
            </a:r>
            <a:endParaRPr lang="es-ES" sz="1600" b="1" dirty="0">
              <a:solidFill>
                <a:schemeClr val="bg1"/>
              </a:solidFill>
            </a:endParaRPr>
          </a:p>
        </p:txBody>
      </p:sp>
      <p:sp>
        <p:nvSpPr>
          <p:cNvPr id="18" name="Text Box 32"/>
          <p:cNvSpPr txBox="1">
            <a:spLocks noChangeArrowheads="1"/>
          </p:cNvSpPr>
          <p:nvPr/>
        </p:nvSpPr>
        <p:spPr bwMode="auto">
          <a:xfrm>
            <a:off x="2009547" y="3323502"/>
            <a:ext cx="2214563" cy="1631216"/>
          </a:xfrm>
          <a:prstGeom prst="rect">
            <a:avLst/>
          </a:prstGeom>
          <a:solidFill>
            <a:srgbClr val="808080"/>
          </a:solidFill>
          <a:ln w="9525">
            <a:solidFill>
              <a:srgbClr val="33CCCC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defRPr/>
            </a:pPr>
            <a:r>
              <a:rPr lang="es-MX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Impacto Normalizado</a:t>
            </a:r>
            <a:endParaRPr lang="es-MX" b="1" dirty="0">
              <a:solidFill>
                <a:srgbClr val="FFC0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 algn="ctr">
              <a:spcBef>
                <a:spcPct val="50000"/>
              </a:spcBef>
              <a:defRPr/>
            </a:pPr>
            <a:r>
              <a:rPr lang="es-MX" sz="1600" b="1" dirty="0" smtClean="0">
                <a:solidFill>
                  <a:schemeClr val="bg1"/>
                </a:solidFill>
              </a:rPr>
              <a:t>Valores de 0 -1</a:t>
            </a:r>
          </a:p>
          <a:p>
            <a:pPr algn="ctr">
              <a:spcBef>
                <a:spcPct val="50000"/>
              </a:spcBef>
              <a:defRPr/>
            </a:pPr>
            <a:r>
              <a:rPr lang="es-MX" sz="1600" b="1" dirty="0" smtClean="0">
                <a:solidFill>
                  <a:schemeClr val="bg1"/>
                </a:solidFill>
              </a:rPr>
              <a:t>Impacto institucional vs promedio mundial</a:t>
            </a:r>
            <a:endParaRPr lang="es-ES" sz="1600" b="1" dirty="0">
              <a:solidFill>
                <a:schemeClr val="bg1"/>
              </a:solidFill>
            </a:endParaRPr>
          </a:p>
        </p:txBody>
      </p:sp>
      <p:sp>
        <p:nvSpPr>
          <p:cNvPr id="19" name="Text Box 32"/>
          <p:cNvSpPr txBox="1">
            <a:spLocks noChangeArrowheads="1"/>
          </p:cNvSpPr>
          <p:nvPr/>
        </p:nvSpPr>
        <p:spPr bwMode="auto">
          <a:xfrm>
            <a:off x="4679348" y="2161932"/>
            <a:ext cx="2214563" cy="1754326"/>
          </a:xfrm>
          <a:prstGeom prst="rect">
            <a:avLst/>
          </a:prstGeom>
          <a:solidFill>
            <a:srgbClr val="808080"/>
          </a:solidFill>
          <a:ln w="9525">
            <a:solidFill>
              <a:srgbClr val="33CCCC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defRPr/>
            </a:pPr>
            <a:r>
              <a:rPr lang="es-MX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Índice de especialización</a:t>
            </a:r>
            <a:endParaRPr lang="es-MX" b="1" dirty="0">
              <a:solidFill>
                <a:srgbClr val="FFC0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 algn="ctr">
              <a:spcBef>
                <a:spcPct val="50000"/>
              </a:spcBef>
              <a:defRPr/>
            </a:pPr>
            <a:r>
              <a:rPr lang="es-MX" sz="1600" b="1" dirty="0" smtClean="0">
                <a:solidFill>
                  <a:schemeClr val="bg1"/>
                </a:solidFill>
              </a:rPr>
              <a:t>Concentración o dispersión temática de la producción científica de una institución</a:t>
            </a:r>
            <a:endParaRPr lang="es-ES" sz="1600" b="1" dirty="0">
              <a:solidFill>
                <a:schemeClr val="bg1"/>
              </a:solidFill>
            </a:endParaRPr>
          </a:p>
        </p:txBody>
      </p:sp>
      <p:sp>
        <p:nvSpPr>
          <p:cNvPr id="20" name="Text Box 32"/>
          <p:cNvSpPr txBox="1">
            <a:spLocks noChangeArrowheads="1"/>
          </p:cNvSpPr>
          <p:nvPr/>
        </p:nvSpPr>
        <p:spPr bwMode="auto">
          <a:xfrm>
            <a:off x="6943870" y="2774970"/>
            <a:ext cx="2214563" cy="1723549"/>
          </a:xfrm>
          <a:prstGeom prst="rect">
            <a:avLst/>
          </a:prstGeom>
          <a:solidFill>
            <a:srgbClr val="808080"/>
          </a:solidFill>
          <a:ln w="9525">
            <a:solidFill>
              <a:srgbClr val="33CCCC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defRPr/>
            </a:pPr>
            <a:r>
              <a:rPr lang="es-MX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Ratio de excelencia</a:t>
            </a:r>
            <a:endParaRPr lang="es-MX" b="1" dirty="0">
              <a:solidFill>
                <a:srgbClr val="FFC0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 algn="ctr">
              <a:spcBef>
                <a:spcPct val="50000"/>
              </a:spcBef>
              <a:defRPr/>
            </a:pPr>
            <a:r>
              <a:rPr lang="es-MX" sz="1600" b="1" dirty="0" smtClean="0">
                <a:solidFill>
                  <a:schemeClr val="bg1"/>
                </a:solidFill>
              </a:rPr>
              <a:t>% de la producción institucional incluido en el 10% de trabajos más citados en su campo científico</a:t>
            </a:r>
            <a:endParaRPr lang="es-ES" sz="1600" b="1" dirty="0">
              <a:solidFill>
                <a:schemeClr val="bg1"/>
              </a:solidFill>
            </a:endParaRPr>
          </a:p>
        </p:txBody>
      </p:sp>
      <p:sp>
        <p:nvSpPr>
          <p:cNvPr id="21" name="Text Box 32"/>
          <p:cNvSpPr txBox="1">
            <a:spLocks noChangeArrowheads="1"/>
          </p:cNvSpPr>
          <p:nvPr/>
        </p:nvSpPr>
        <p:spPr bwMode="auto">
          <a:xfrm>
            <a:off x="6925889" y="1445022"/>
            <a:ext cx="2214563" cy="1231106"/>
          </a:xfrm>
          <a:prstGeom prst="rect">
            <a:avLst/>
          </a:prstGeom>
          <a:solidFill>
            <a:srgbClr val="808080"/>
          </a:solidFill>
          <a:ln w="9525">
            <a:solidFill>
              <a:srgbClr val="33CCCC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defRPr/>
            </a:pPr>
            <a:r>
              <a:rPr lang="es-MX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Liderazgo científico</a:t>
            </a:r>
            <a:endParaRPr lang="es-MX" b="1" dirty="0">
              <a:solidFill>
                <a:srgbClr val="FFC0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 algn="ctr">
              <a:spcBef>
                <a:spcPct val="50000"/>
              </a:spcBef>
              <a:defRPr/>
            </a:pPr>
            <a:r>
              <a:rPr lang="es-MX" sz="1600" b="1" dirty="0" smtClean="0">
                <a:solidFill>
                  <a:schemeClr val="bg1"/>
                </a:solidFill>
              </a:rPr>
              <a:t>% autor de la institución es el autor responsable</a:t>
            </a:r>
            <a:endParaRPr lang="es-ES" sz="1600" b="1" dirty="0">
              <a:solidFill>
                <a:schemeClr val="bg1"/>
              </a:solidFill>
            </a:endParaRPr>
          </a:p>
        </p:txBody>
      </p:sp>
      <p:sp>
        <p:nvSpPr>
          <p:cNvPr id="22" name="Text Box 32"/>
          <p:cNvSpPr txBox="1">
            <a:spLocks noChangeArrowheads="1"/>
          </p:cNvSpPr>
          <p:nvPr/>
        </p:nvSpPr>
        <p:spPr bwMode="auto">
          <a:xfrm>
            <a:off x="4697111" y="2898512"/>
            <a:ext cx="2214563" cy="2000548"/>
          </a:xfrm>
          <a:prstGeom prst="rect">
            <a:avLst/>
          </a:prstGeom>
          <a:solidFill>
            <a:srgbClr val="808080"/>
          </a:solidFill>
          <a:ln w="9525">
            <a:solidFill>
              <a:srgbClr val="33CCCC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defRPr/>
            </a:pPr>
            <a:r>
              <a:rPr lang="es-MX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Excelencia con liderazgo</a:t>
            </a:r>
            <a:endParaRPr lang="es-MX" b="1" dirty="0">
              <a:solidFill>
                <a:srgbClr val="FFC0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 algn="ctr">
              <a:spcBef>
                <a:spcPct val="50000"/>
              </a:spcBef>
              <a:defRPr/>
            </a:pPr>
            <a:r>
              <a:rPr lang="es-MX" sz="1600" b="1" dirty="0" smtClean="0">
                <a:solidFill>
                  <a:schemeClr val="bg1"/>
                </a:solidFill>
              </a:rPr>
              <a:t>No. de documentos incluidos en el Ratio de Excelencia en los que la institución es el principal contribuidor</a:t>
            </a:r>
            <a:endParaRPr lang="es-ES" sz="1600" b="1" dirty="0">
              <a:solidFill>
                <a:schemeClr val="bg1"/>
              </a:solidFill>
            </a:endParaRPr>
          </a:p>
        </p:txBody>
      </p:sp>
      <p:sp>
        <p:nvSpPr>
          <p:cNvPr id="23" name="Oval 44"/>
          <p:cNvSpPr>
            <a:spLocks noChangeArrowheads="1"/>
          </p:cNvSpPr>
          <p:nvPr/>
        </p:nvSpPr>
        <p:spPr bwMode="auto">
          <a:xfrm>
            <a:off x="5219702" y="5422236"/>
            <a:ext cx="323850" cy="215900"/>
          </a:xfrm>
          <a:prstGeom prst="ellipse">
            <a:avLst/>
          </a:prstGeom>
          <a:noFill/>
          <a:ln w="50800">
            <a:solidFill>
              <a:srgbClr val="FF0000"/>
            </a:solidFill>
            <a:round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s-MX"/>
          </a:p>
        </p:txBody>
      </p:sp>
      <p:sp>
        <p:nvSpPr>
          <p:cNvPr id="24" name="Oval 44"/>
          <p:cNvSpPr>
            <a:spLocks noChangeArrowheads="1"/>
          </p:cNvSpPr>
          <p:nvPr/>
        </p:nvSpPr>
        <p:spPr bwMode="auto">
          <a:xfrm>
            <a:off x="5655031" y="5422236"/>
            <a:ext cx="323850" cy="215900"/>
          </a:xfrm>
          <a:prstGeom prst="ellipse">
            <a:avLst/>
          </a:prstGeom>
          <a:noFill/>
          <a:ln w="50800">
            <a:solidFill>
              <a:srgbClr val="FF0000"/>
            </a:solidFill>
            <a:round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s-MX"/>
          </a:p>
        </p:txBody>
      </p:sp>
      <p:sp>
        <p:nvSpPr>
          <p:cNvPr id="25" name="Oval 44"/>
          <p:cNvSpPr>
            <a:spLocks noChangeArrowheads="1"/>
          </p:cNvSpPr>
          <p:nvPr/>
        </p:nvSpPr>
        <p:spPr bwMode="auto">
          <a:xfrm>
            <a:off x="6505883" y="5422235"/>
            <a:ext cx="323850" cy="215900"/>
          </a:xfrm>
          <a:prstGeom prst="ellipse">
            <a:avLst/>
          </a:prstGeom>
          <a:noFill/>
          <a:ln w="50800">
            <a:solidFill>
              <a:srgbClr val="FF0000"/>
            </a:solidFill>
            <a:round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s-MX"/>
          </a:p>
        </p:txBody>
      </p:sp>
      <p:sp>
        <p:nvSpPr>
          <p:cNvPr id="26" name="Oval 44"/>
          <p:cNvSpPr>
            <a:spLocks noChangeArrowheads="1"/>
          </p:cNvSpPr>
          <p:nvPr/>
        </p:nvSpPr>
        <p:spPr bwMode="auto">
          <a:xfrm>
            <a:off x="6960300" y="5422236"/>
            <a:ext cx="323850" cy="215900"/>
          </a:xfrm>
          <a:prstGeom prst="ellipse">
            <a:avLst/>
          </a:prstGeom>
          <a:noFill/>
          <a:ln w="50800">
            <a:solidFill>
              <a:srgbClr val="FF0000"/>
            </a:solidFill>
            <a:round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s-MX"/>
          </a:p>
        </p:txBody>
      </p:sp>
      <p:sp>
        <p:nvSpPr>
          <p:cNvPr id="27" name="Oval 44"/>
          <p:cNvSpPr>
            <a:spLocks noChangeArrowheads="1"/>
          </p:cNvSpPr>
          <p:nvPr/>
        </p:nvSpPr>
        <p:spPr bwMode="auto">
          <a:xfrm>
            <a:off x="7396068" y="5422236"/>
            <a:ext cx="366961" cy="215900"/>
          </a:xfrm>
          <a:prstGeom prst="ellipse">
            <a:avLst/>
          </a:prstGeom>
          <a:noFill/>
          <a:ln w="50800">
            <a:solidFill>
              <a:srgbClr val="FF0000"/>
            </a:solidFill>
            <a:round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s-MX"/>
          </a:p>
        </p:txBody>
      </p:sp>
      <p:sp>
        <p:nvSpPr>
          <p:cNvPr id="28" name="Oval 44"/>
          <p:cNvSpPr>
            <a:spLocks noChangeArrowheads="1"/>
          </p:cNvSpPr>
          <p:nvPr/>
        </p:nvSpPr>
        <p:spPr bwMode="auto">
          <a:xfrm>
            <a:off x="7900738" y="5413043"/>
            <a:ext cx="364581" cy="225093"/>
          </a:xfrm>
          <a:prstGeom prst="ellipse">
            <a:avLst/>
          </a:prstGeom>
          <a:noFill/>
          <a:ln w="50800">
            <a:solidFill>
              <a:srgbClr val="FF0000"/>
            </a:solidFill>
            <a:round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s-MX"/>
          </a:p>
        </p:txBody>
      </p:sp>
      <p:sp>
        <p:nvSpPr>
          <p:cNvPr id="29" name="Oval 44"/>
          <p:cNvSpPr>
            <a:spLocks noChangeArrowheads="1"/>
          </p:cNvSpPr>
          <p:nvPr/>
        </p:nvSpPr>
        <p:spPr bwMode="auto">
          <a:xfrm>
            <a:off x="6067771" y="5422236"/>
            <a:ext cx="323850" cy="215900"/>
          </a:xfrm>
          <a:prstGeom prst="ellipse">
            <a:avLst/>
          </a:prstGeom>
          <a:noFill/>
          <a:ln w="50800">
            <a:solidFill>
              <a:srgbClr val="FF0000"/>
            </a:solidFill>
            <a:round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s-MX"/>
          </a:p>
        </p:txBody>
      </p:sp>
      <p:sp>
        <p:nvSpPr>
          <p:cNvPr id="35" name="Line 34"/>
          <p:cNvSpPr>
            <a:spLocks noChangeShapeType="1"/>
          </p:cNvSpPr>
          <p:nvPr/>
        </p:nvSpPr>
        <p:spPr bwMode="auto">
          <a:xfrm flipH="1">
            <a:off x="4902762" y="4895851"/>
            <a:ext cx="197" cy="512457"/>
          </a:xfrm>
          <a:prstGeom prst="line">
            <a:avLst/>
          </a:prstGeom>
          <a:noFill/>
          <a:ln w="12382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MX"/>
          </a:p>
        </p:txBody>
      </p:sp>
      <p:sp>
        <p:nvSpPr>
          <p:cNvPr id="37" name="Line 34"/>
          <p:cNvSpPr>
            <a:spLocks noChangeShapeType="1"/>
          </p:cNvSpPr>
          <p:nvPr/>
        </p:nvSpPr>
        <p:spPr bwMode="auto">
          <a:xfrm flipH="1">
            <a:off x="5376558" y="4944423"/>
            <a:ext cx="197" cy="512457"/>
          </a:xfrm>
          <a:prstGeom prst="line">
            <a:avLst/>
          </a:prstGeom>
          <a:noFill/>
          <a:ln w="12382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MX"/>
          </a:p>
        </p:txBody>
      </p:sp>
      <p:sp>
        <p:nvSpPr>
          <p:cNvPr id="38" name="Line 34"/>
          <p:cNvSpPr>
            <a:spLocks noChangeShapeType="1"/>
          </p:cNvSpPr>
          <p:nvPr/>
        </p:nvSpPr>
        <p:spPr bwMode="auto">
          <a:xfrm flipH="1">
            <a:off x="5797938" y="4954718"/>
            <a:ext cx="197" cy="512457"/>
          </a:xfrm>
          <a:prstGeom prst="line">
            <a:avLst/>
          </a:prstGeom>
          <a:noFill/>
          <a:ln w="12382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MX"/>
          </a:p>
        </p:txBody>
      </p:sp>
      <p:sp>
        <p:nvSpPr>
          <p:cNvPr id="39" name="Line 34"/>
          <p:cNvSpPr>
            <a:spLocks noChangeShapeType="1"/>
          </p:cNvSpPr>
          <p:nvPr/>
        </p:nvSpPr>
        <p:spPr bwMode="auto">
          <a:xfrm flipH="1">
            <a:off x="6191136" y="4946691"/>
            <a:ext cx="197" cy="512457"/>
          </a:xfrm>
          <a:prstGeom prst="line">
            <a:avLst/>
          </a:prstGeom>
          <a:noFill/>
          <a:ln w="12382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MX"/>
          </a:p>
        </p:txBody>
      </p:sp>
      <p:sp>
        <p:nvSpPr>
          <p:cNvPr id="40" name="Line 34"/>
          <p:cNvSpPr>
            <a:spLocks noChangeShapeType="1"/>
          </p:cNvSpPr>
          <p:nvPr/>
        </p:nvSpPr>
        <p:spPr bwMode="auto">
          <a:xfrm flipH="1">
            <a:off x="6629411" y="4909778"/>
            <a:ext cx="197" cy="512457"/>
          </a:xfrm>
          <a:prstGeom prst="line">
            <a:avLst/>
          </a:prstGeom>
          <a:noFill/>
          <a:ln w="12382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MX"/>
          </a:p>
        </p:txBody>
      </p:sp>
      <p:sp>
        <p:nvSpPr>
          <p:cNvPr id="41" name="Line 34"/>
          <p:cNvSpPr>
            <a:spLocks noChangeShapeType="1"/>
          </p:cNvSpPr>
          <p:nvPr/>
        </p:nvSpPr>
        <p:spPr bwMode="auto">
          <a:xfrm flipH="1">
            <a:off x="7103207" y="4909779"/>
            <a:ext cx="197" cy="512457"/>
          </a:xfrm>
          <a:prstGeom prst="line">
            <a:avLst/>
          </a:prstGeom>
          <a:noFill/>
          <a:ln w="12382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MX"/>
          </a:p>
        </p:txBody>
      </p:sp>
      <p:sp>
        <p:nvSpPr>
          <p:cNvPr id="42" name="Line 34"/>
          <p:cNvSpPr>
            <a:spLocks noChangeShapeType="1"/>
          </p:cNvSpPr>
          <p:nvPr/>
        </p:nvSpPr>
        <p:spPr bwMode="auto">
          <a:xfrm flipH="1">
            <a:off x="7555492" y="4895851"/>
            <a:ext cx="197" cy="512457"/>
          </a:xfrm>
          <a:prstGeom prst="line">
            <a:avLst/>
          </a:prstGeom>
          <a:noFill/>
          <a:ln w="12382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MX"/>
          </a:p>
        </p:txBody>
      </p:sp>
      <p:sp>
        <p:nvSpPr>
          <p:cNvPr id="43" name="Line 34"/>
          <p:cNvSpPr>
            <a:spLocks noChangeShapeType="1"/>
          </p:cNvSpPr>
          <p:nvPr/>
        </p:nvSpPr>
        <p:spPr bwMode="auto">
          <a:xfrm flipH="1">
            <a:off x="8089560" y="4909779"/>
            <a:ext cx="197" cy="512457"/>
          </a:xfrm>
          <a:prstGeom prst="line">
            <a:avLst/>
          </a:prstGeom>
          <a:noFill/>
          <a:ln w="12382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MX"/>
          </a:p>
        </p:txBody>
      </p:sp>
      <p:sp>
        <p:nvSpPr>
          <p:cNvPr id="44" name="1 Título"/>
          <p:cNvSpPr>
            <a:spLocks noGrp="1"/>
          </p:cNvSpPr>
          <p:nvPr>
            <p:ph type="title"/>
          </p:nvPr>
        </p:nvSpPr>
        <p:spPr>
          <a:xfrm>
            <a:off x="1" y="476250"/>
            <a:ext cx="1522413" cy="1143000"/>
          </a:xfrm>
        </p:spPr>
        <p:txBody>
          <a:bodyPr/>
          <a:lstStyle/>
          <a:p>
            <a:pPr algn="l">
              <a:defRPr/>
            </a:pPr>
            <a:r>
              <a:rPr lang="es-MX" sz="1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WR</a:t>
            </a:r>
            <a:r>
              <a:rPr lang="es-MX" sz="1800" dirty="0" smtClean="0"/>
              <a:t> </a:t>
            </a:r>
            <a:r>
              <a:rPr lang="es-MX" sz="1800" dirty="0" err="1" smtClean="0"/>
              <a:t>World</a:t>
            </a:r>
            <a:r>
              <a:rPr lang="es-MX" sz="1800" dirty="0" smtClean="0"/>
              <a:t> </a:t>
            </a:r>
            <a:br>
              <a:rPr lang="es-MX" sz="1800" dirty="0" smtClean="0"/>
            </a:br>
            <a:r>
              <a:rPr lang="es-MX" sz="1800" dirty="0" smtClean="0"/>
              <a:t>       Ranking</a:t>
            </a:r>
            <a:br>
              <a:rPr lang="es-MX" sz="1800" dirty="0" smtClean="0"/>
            </a:br>
            <a:endParaRPr lang="es-MX" sz="1800" dirty="0"/>
          </a:p>
        </p:txBody>
      </p:sp>
      <p:sp>
        <p:nvSpPr>
          <p:cNvPr id="45" name="1 Título"/>
          <p:cNvSpPr txBox="1">
            <a:spLocks/>
          </p:cNvSpPr>
          <p:nvPr/>
        </p:nvSpPr>
        <p:spPr bwMode="auto">
          <a:xfrm>
            <a:off x="1" y="1268413"/>
            <a:ext cx="1522413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0" hangingPunct="0">
              <a:defRPr/>
            </a:pPr>
            <a:r>
              <a:rPr lang="es-MX" b="1" kern="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RR</a:t>
            </a:r>
            <a:r>
              <a:rPr lang="es-MX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Regional </a:t>
            </a:r>
            <a:br>
              <a:rPr lang="es-MX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</a:br>
            <a:r>
              <a:rPr lang="es-MX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      Ranking</a:t>
            </a:r>
            <a:br>
              <a:rPr lang="es-MX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</a:br>
            <a:endParaRPr lang="es-MX" kern="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6" name="1 Título"/>
          <p:cNvSpPr txBox="1">
            <a:spLocks/>
          </p:cNvSpPr>
          <p:nvPr/>
        </p:nvSpPr>
        <p:spPr bwMode="auto">
          <a:xfrm>
            <a:off x="1" y="2060575"/>
            <a:ext cx="1522413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0" hangingPunct="0">
              <a:defRPr/>
            </a:pPr>
            <a:r>
              <a:rPr lang="es-MX" b="1" kern="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CR</a:t>
            </a:r>
            <a:r>
              <a:rPr lang="es-MX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Country  </a:t>
            </a:r>
            <a:br>
              <a:rPr lang="es-MX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</a:br>
            <a:r>
              <a:rPr lang="es-MX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      Ranking</a:t>
            </a:r>
            <a:br>
              <a:rPr lang="es-MX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</a:br>
            <a:endParaRPr lang="es-MX" kern="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3" name="Conector recto de flecha 2"/>
          <p:cNvCxnSpPr/>
          <p:nvPr/>
        </p:nvCxnSpPr>
        <p:spPr>
          <a:xfrm flipH="1">
            <a:off x="457200" y="3080085"/>
            <a:ext cx="12032" cy="1944723"/>
          </a:xfrm>
          <a:prstGeom prst="straightConnector1">
            <a:avLst/>
          </a:prstGeom>
          <a:ln w="571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ángulo 46"/>
          <p:cNvSpPr/>
          <p:nvPr/>
        </p:nvSpPr>
        <p:spPr>
          <a:xfrm>
            <a:off x="43644" y="5282978"/>
            <a:ext cx="1357856" cy="407846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1712697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7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1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4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6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4" grpId="0" animBg="1"/>
      <p:bldP spid="15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5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/>
      <p:bldP spid="45" grpId="0"/>
      <p:bldP spid="46" grpId="0"/>
      <p:bldP spid="47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 cstate="print"/>
          <a:srcRect l="25877" t="13392" r="28333"/>
          <a:stretch/>
        </p:blipFill>
        <p:spPr>
          <a:xfrm>
            <a:off x="1963953" y="133350"/>
            <a:ext cx="5165510" cy="6724650"/>
          </a:xfrm>
          <a:prstGeom prst="rect">
            <a:avLst/>
          </a:prstGeom>
        </p:spPr>
      </p:pic>
      <p:cxnSp>
        <p:nvCxnSpPr>
          <p:cNvPr id="6" name="Conector recto 5"/>
          <p:cNvCxnSpPr/>
          <p:nvPr/>
        </p:nvCxnSpPr>
        <p:spPr>
          <a:xfrm>
            <a:off x="4114800" y="2488019"/>
            <a:ext cx="299838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cto 6"/>
          <p:cNvCxnSpPr/>
          <p:nvPr/>
        </p:nvCxnSpPr>
        <p:spPr>
          <a:xfrm flipV="1">
            <a:off x="3567224" y="2945219"/>
            <a:ext cx="1488558" cy="354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Elipse 8"/>
          <p:cNvSpPr/>
          <p:nvPr/>
        </p:nvSpPr>
        <p:spPr>
          <a:xfrm>
            <a:off x="5869173" y="133351"/>
            <a:ext cx="1419446" cy="1057497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cxnSp>
        <p:nvCxnSpPr>
          <p:cNvPr id="10" name="Conector recto 9"/>
          <p:cNvCxnSpPr/>
          <p:nvPr/>
        </p:nvCxnSpPr>
        <p:spPr>
          <a:xfrm flipV="1">
            <a:off x="3803798" y="3934047"/>
            <a:ext cx="1156291" cy="10632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891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 cstate="print"/>
          <a:srcRect l="23855" t="8148" r="24271" b="370"/>
          <a:stretch/>
        </p:blipFill>
        <p:spPr>
          <a:xfrm>
            <a:off x="1" y="1"/>
            <a:ext cx="5200982" cy="6878943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-1" y="1837400"/>
            <a:ext cx="5446528" cy="276447"/>
          </a:xfrm>
          <a:prstGeom prst="rect">
            <a:avLst/>
          </a:prstGeom>
          <a:noFill/>
          <a:ln w="762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/>
          <p:cNvSpPr/>
          <p:nvPr/>
        </p:nvSpPr>
        <p:spPr>
          <a:xfrm>
            <a:off x="0" y="6170429"/>
            <a:ext cx="5446528" cy="276447"/>
          </a:xfrm>
          <a:prstGeom prst="rect">
            <a:avLst/>
          </a:prstGeom>
          <a:noFill/>
          <a:ln w="762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" name="CuadroTexto 7"/>
          <p:cNvSpPr txBox="1"/>
          <p:nvPr/>
        </p:nvSpPr>
        <p:spPr>
          <a:xfrm>
            <a:off x="0" y="867037"/>
            <a:ext cx="118762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b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2014</a:t>
            </a:r>
          </a:p>
          <a:p>
            <a:endParaRPr lang="es-MX" sz="24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2" name="Grupo 13"/>
          <p:cNvGrpSpPr/>
          <p:nvPr/>
        </p:nvGrpSpPr>
        <p:grpSpPr>
          <a:xfrm>
            <a:off x="2125117" y="1"/>
            <a:ext cx="5446525" cy="8578982"/>
            <a:chOff x="2833489" y="1"/>
            <a:chExt cx="7262033" cy="8578982"/>
          </a:xfrm>
        </p:grpSpPr>
        <p:pic>
          <p:nvPicPr>
            <p:cNvPr id="9" name="Imagen 8"/>
            <p:cNvPicPr>
              <a:picLocks noChangeAspect="1"/>
            </p:cNvPicPr>
            <p:nvPr/>
          </p:nvPicPr>
          <p:blipFill rotWithShape="1">
            <a:blip r:embed="rId3" cstate="print"/>
            <a:srcRect l="28906" t="5523" r="27885" b="3731"/>
            <a:stretch/>
          </p:blipFill>
          <p:spPr>
            <a:xfrm>
              <a:off x="2833489" y="1"/>
              <a:ext cx="7262033" cy="8578982"/>
            </a:xfrm>
            <a:prstGeom prst="rect">
              <a:avLst/>
            </a:prstGeom>
          </p:spPr>
        </p:pic>
        <p:sp>
          <p:nvSpPr>
            <p:cNvPr id="13" name="CuadroTexto 12"/>
            <p:cNvSpPr txBox="1"/>
            <p:nvPr/>
          </p:nvSpPr>
          <p:spPr>
            <a:xfrm>
              <a:off x="3030514" y="905942"/>
              <a:ext cx="1625325" cy="892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sz="2800" b="1" dirty="0" smtClean="0">
                  <a:solidFill>
                    <a:srgbClr val="00B0F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2013</a:t>
              </a:r>
            </a:p>
            <a:p>
              <a:endParaRPr lang="es-MX" sz="24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15" name="Rectángulo 14"/>
          <p:cNvSpPr/>
          <p:nvPr/>
        </p:nvSpPr>
        <p:spPr>
          <a:xfrm>
            <a:off x="2125116" y="1699175"/>
            <a:ext cx="5879296" cy="293398"/>
          </a:xfrm>
          <a:prstGeom prst="rect">
            <a:avLst/>
          </a:prstGeom>
          <a:noFill/>
          <a:ln w="762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6" name="Rectángulo 15"/>
          <p:cNvSpPr/>
          <p:nvPr/>
        </p:nvSpPr>
        <p:spPr>
          <a:xfrm>
            <a:off x="2125116" y="6426186"/>
            <a:ext cx="5879296" cy="293398"/>
          </a:xfrm>
          <a:prstGeom prst="rect">
            <a:avLst/>
          </a:prstGeom>
          <a:noFill/>
          <a:ln w="762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grpSp>
        <p:nvGrpSpPr>
          <p:cNvPr id="3" name="Grupo 18"/>
          <p:cNvGrpSpPr/>
          <p:nvPr/>
        </p:nvGrpSpPr>
        <p:grpSpPr>
          <a:xfrm>
            <a:off x="4200928" y="-16042"/>
            <a:ext cx="5027849" cy="7202370"/>
            <a:chOff x="5601238" y="-16042"/>
            <a:chExt cx="6703798" cy="7202370"/>
          </a:xfrm>
        </p:grpSpPr>
        <p:pic>
          <p:nvPicPr>
            <p:cNvPr id="17" name="Imagen 16"/>
            <p:cNvPicPr>
              <a:picLocks noChangeAspect="1"/>
            </p:cNvPicPr>
            <p:nvPr/>
          </p:nvPicPr>
          <p:blipFill rotWithShape="1">
            <a:blip r:embed="rId4" cstate="print"/>
            <a:srcRect l="28860" t="12323" r="27982" b="4568"/>
            <a:stretch/>
          </p:blipFill>
          <p:spPr>
            <a:xfrm>
              <a:off x="5601239" y="-16042"/>
              <a:ext cx="6703797" cy="7202370"/>
            </a:xfrm>
            <a:prstGeom prst="rect">
              <a:avLst/>
            </a:prstGeom>
          </p:spPr>
        </p:pic>
        <p:sp>
          <p:nvSpPr>
            <p:cNvPr id="18" name="CuadroTexto 17"/>
            <p:cNvSpPr txBox="1"/>
            <p:nvPr/>
          </p:nvSpPr>
          <p:spPr>
            <a:xfrm>
              <a:off x="5601238" y="835655"/>
              <a:ext cx="1530432" cy="892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sz="2800" b="1" dirty="0" smtClean="0">
                  <a:solidFill>
                    <a:srgbClr val="00B0F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2009</a:t>
              </a:r>
            </a:p>
            <a:p>
              <a:endParaRPr lang="es-MX" sz="24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20" name="Rectángulo 19"/>
          <p:cNvSpPr/>
          <p:nvPr/>
        </p:nvSpPr>
        <p:spPr>
          <a:xfrm>
            <a:off x="4200929" y="1759589"/>
            <a:ext cx="5879296" cy="293398"/>
          </a:xfrm>
          <a:prstGeom prst="rect">
            <a:avLst/>
          </a:prstGeom>
          <a:noFill/>
          <a:ln w="762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1" name="Rectángulo 20"/>
          <p:cNvSpPr/>
          <p:nvPr/>
        </p:nvSpPr>
        <p:spPr>
          <a:xfrm>
            <a:off x="4200928" y="6370916"/>
            <a:ext cx="5879296" cy="293398"/>
          </a:xfrm>
          <a:prstGeom prst="rect">
            <a:avLst/>
          </a:prstGeom>
          <a:noFill/>
          <a:ln w="762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0695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5" grpId="0" animBg="1"/>
      <p:bldP spid="16" grpId="0" animBg="1"/>
      <p:bldP spid="20" grpId="0" animBg="1"/>
      <p:bldP spid="21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611560" y="0"/>
            <a:ext cx="8229600" cy="1143000"/>
          </a:xfrm>
        </p:spPr>
        <p:txBody>
          <a:bodyPr>
            <a:noAutofit/>
          </a:bodyPr>
          <a:lstStyle/>
          <a:p>
            <a:r>
              <a:rPr lang="es-MX" sz="2000" dirty="0" smtClean="0">
                <a:hlinkClick r:id="rId2"/>
              </a:rPr>
              <a:t>http://www.scimagoir.com/pdf/iber_new/SIR%20Iber%202015%20HE.pdf</a:t>
            </a:r>
            <a:r>
              <a:rPr lang="es-MX" sz="2000" dirty="0" smtClean="0"/>
              <a:t/>
            </a:r>
            <a:br>
              <a:rPr lang="es-MX" sz="2000" dirty="0" smtClean="0"/>
            </a:br>
            <a:endParaRPr lang="es-MX" sz="2000" dirty="0"/>
          </a:p>
        </p:txBody>
      </p:sp>
      <p:pic>
        <p:nvPicPr>
          <p:cNvPr id="100354" name="Picture 2"/>
          <p:cNvPicPr>
            <a:picLocks noChangeAspect="1" noChangeArrowheads="1"/>
          </p:cNvPicPr>
          <p:nvPr/>
        </p:nvPicPr>
        <p:blipFill>
          <a:blip r:embed="rId3" cstate="print"/>
          <a:srcRect l="6494" t="22833" r="3338" b="40767"/>
          <a:stretch>
            <a:fillRect/>
          </a:stretch>
        </p:blipFill>
        <p:spPr bwMode="auto">
          <a:xfrm>
            <a:off x="251520" y="908720"/>
            <a:ext cx="8892480" cy="2160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0355" name="Picture 3"/>
          <p:cNvPicPr>
            <a:picLocks noChangeAspect="1" noChangeArrowheads="1"/>
          </p:cNvPicPr>
          <p:nvPr/>
        </p:nvPicPr>
        <p:blipFill>
          <a:blip r:embed="rId4" cstate="print"/>
          <a:srcRect l="7476" t="48600" r="5507" b="48600"/>
          <a:stretch>
            <a:fillRect/>
          </a:stretch>
        </p:blipFill>
        <p:spPr bwMode="auto">
          <a:xfrm>
            <a:off x="323528" y="3789040"/>
            <a:ext cx="8568952" cy="360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0356" name="Picture 4"/>
          <p:cNvPicPr>
            <a:picLocks noChangeAspect="1" noChangeArrowheads="1"/>
          </p:cNvPicPr>
          <p:nvPr/>
        </p:nvPicPr>
        <p:blipFill>
          <a:blip r:embed="rId5" cstate="print"/>
          <a:srcRect l="7476" t="48600" r="5507" b="47900"/>
          <a:stretch>
            <a:fillRect/>
          </a:stretch>
        </p:blipFill>
        <p:spPr bwMode="auto">
          <a:xfrm>
            <a:off x="323528" y="4293096"/>
            <a:ext cx="8568952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0357" name="Picture 5"/>
          <p:cNvPicPr>
            <a:picLocks noChangeAspect="1" noChangeArrowheads="1"/>
          </p:cNvPicPr>
          <p:nvPr/>
        </p:nvPicPr>
        <p:blipFill>
          <a:blip r:embed="rId6" cstate="print"/>
          <a:srcRect l="7481" t="48600" r="5108" b="47900"/>
          <a:stretch>
            <a:fillRect/>
          </a:stretch>
        </p:blipFill>
        <p:spPr bwMode="auto">
          <a:xfrm>
            <a:off x="323528" y="4869160"/>
            <a:ext cx="8640960" cy="360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0358" name="Picture 6"/>
          <p:cNvPicPr>
            <a:picLocks noChangeAspect="1" noChangeArrowheads="1"/>
          </p:cNvPicPr>
          <p:nvPr/>
        </p:nvPicPr>
        <p:blipFill>
          <a:blip r:embed="rId7" cstate="print"/>
          <a:srcRect l="7476" t="48600" r="5507" b="48600"/>
          <a:stretch>
            <a:fillRect/>
          </a:stretch>
        </p:blipFill>
        <p:spPr bwMode="auto">
          <a:xfrm>
            <a:off x="323528" y="3284984"/>
            <a:ext cx="8568952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0359" name="Picture 7"/>
          <p:cNvPicPr>
            <a:picLocks noChangeAspect="1" noChangeArrowheads="1"/>
          </p:cNvPicPr>
          <p:nvPr/>
        </p:nvPicPr>
        <p:blipFill>
          <a:blip r:embed="rId8" cstate="print"/>
          <a:srcRect l="7476" t="48600" r="5507" b="48600"/>
          <a:stretch>
            <a:fillRect/>
          </a:stretch>
        </p:blipFill>
        <p:spPr bwMode="auto">
          <a:xfrm>
            <a:off x="323528" y="5373216"/>
            <a:ext cx="8640960" cy="360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03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03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00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003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03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0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003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03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0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03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03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0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003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03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00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CuadroTexto"/>
          <p:cNvSpPr txBox="1"/>
          <p:nvPr/>
        </p:nvSpPr>
        <p:spPr>
          <a:xfrm>
            <a:off x="1403648" y="188640"/>
            <a:ext cx="55446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800" b="1" dirty="0" smtClean="0"/>
              <a:t>¿ VISIBILIDAD  y/o DIFUSIÓN ?</a:t>
            </a:r>
            <a:endParaRPr lang="es-MX" sz="2800" b="1" dirty="0"/>
          </a:p>
        </p:txBody>
      </p:sp>
      <p:pic>
        <p:nvPicPr>
          <p:cNvPr id="147458" name="Picture 2"/>
          <p:cNvPicPr>
            <a:picLocks noChangeAspect="1" noChangeArrowheads="1"/>
          </p:cNvPicPr>
          <p:nvPr/>
        </p:nvPicPr>
        <p:blipFill>
          <a:blip r:embed="rId2" cstate="print"/>
          <a:srcRect l="8463" t="6734" r="42713" b="12067"/>
          <a:stretch>
            <a:fillRect/>
          </a:stretch>
        </p:blipFill>
        <p:spPr bwMode="auto">
          <a:xfrm>
            <a:off x="467544" y="718541"/>
            <a:ext cx="7380312" cy="61394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3"/>
          <a:srcRect l="25194" r="25982"/>
          <a:stretch/>
        </p:blipFill>
        <p:spPr>
          <a:xfrm>
            <a:off x="505967" y="41370"/>
            <a:ext cx="7740352" cy="6732152"/>
          </a:xfrm>
          <a:prstGeom prst="rect">
            <a:avLst/>
          </a:prstGeom>
        </p:spPr>
      </p:pic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4" cstate="print"/>
          <a:srcRect t="2401" r="38975" b="3801"/>
          <a:stretch>
            <a:fillRect/>
          </a:stretch>
        </p:blipFill>
        <p:spPr bwMode="auto">
          <a:xfrm>
            <a:off x="177153" y="41370"/>
            <a:ext cx="6275717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3" name="9 Grupo"/>
          <p:cNvGrpSpPr/>
          <p:nvPr/>
        </p:nvGrpSpPr>
        <p:grpSpPr>
          <a:xfrm>
            <a:off x="1385211" y="-84478"/>
            <a:ext cx="6984776" cy="6858000"/>
            <a:chOff x="1187624" y="0"/>
            <a:chExt cx="6984776" cy="6858000"/>
          </a:xfrm>
        </p:grpSpPr>
        <p:pic>
          <p:nvPicPr>
            <p:cNvPr id="14" name="Picture 5"/>
            <p:cNvPicPr>
              <a:picLocks noChangeAspect="1" noChangeArrowheads="1"/>
            </p:cNvPicPr>
            <p:nvPr/>
          </p:nvPicPr>
          <p:blipFill>
            <a:blip r:embed="rId5" cstate="print"/>
            <a:srcRect l="20469" t="5901" r="24013" b="5201"/>
            <a:stretch>
              <a:fillRect/>
            </a:stretch>
          </p:blipFill>
          <p:spPr bwMode="auto">
            <a:xfrm>
              <a:off x="1187624" y="598823"/>
              <a:ext cx="6984776" cy="62591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" name="Picture 6"/>
            <p:cNvPicPr>
              <a:picLocks noChangeAspect="1" noChangeArrowheads="1"/>
            </p:cNvPicPr>
            <p:nvPr/>
          </p:nvPicPr>
          <p:blipFill>
            <a:blip r:embed="rId6" cstate="print"/>
            <a:srcRect l="12988" t="5901" r="22438" b="84999"/>
            <a:stretch>
              <a:fillRect/>
            </a:stretch>
          </p:blipFill>
          <p:spPr bwMode="auto">
            <a:xfrm>
              <a:off x="1187624" y="0"/>
              <a:ext cx="6984776" cy="5933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6" name="Picture 7"/>
          <p:cNvPicPr>
            <a:picLocks noChangeAspect="1" noChangeArrowheads="1"/>
          </p:cNvPicPr>
          <p:nvPr/>
        </p:nvPicPr>
        <p:blipFill rotWithShape="1">
          <a:blip r:embed="rId7" cstate="print"/>
          <a:srcRect l="11019" t="8001" r="48118" b="8001"/>
          <a:stretch/>
        </p:blipFill>
        <p:spPr bwMode="auto">
          <a:xfrm>
            <a:off x="3946484" y="-84478"/>
            <a:ext cx="5049646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8"/>
          <p:cNvPicPr>
            <a:picLocks noChangeAspect="1" noChangeArrowheads="1"/>
          </p:cNvPicPr>
          <p:nvPr/>
        </p:nvPicPr>
        <p:blipFill>
          <a:blip r:embed="rId8" cstate="print"/>
          <a:srcRect l="16338" r="24601" b="15567"/>
          <a:stretch>
            <a:fillRect/>
          </a:stretch>
        </p:blipFill>
        <p:spPr bwMode="auto">
          <a:xfrm>
            <a:off x="1" y="0"/>
            <a:ext cx="8995706" cy="69171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322068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74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74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4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4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 cstate="print"/>
          <a:srcRect l="18106" r="40156"/>
          <a:stretch/>
        </p:blipFill>
        <p:spPr>
          <a:xfrm>
            <a:off x="1835696" y="0"/>
            <a:ext cx="55446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908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 cstate="print"/>
          <a:srcRect l="11814" t="1400" r="37788" b="-400"/>
          <a:stretch/>
        </p:blipFill>
        <p:spPr>
          <a:xfrm>
            <a:off x="-21332" y="-10666"/>
            <a:ext cx="4716016" cy="6868666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94684" y="0"/>
            <a:ext cx="4453533" cy="6882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71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 cstate="print"/>
          <a:srcRect l="35548" t="13275" r="33991" b="6725"/>
          <a:stretch/>
        </p:blipFill>
        <p:spPr>
          <a:xfrm>
            <a:off x="1907704" y="0"/>
            <a:ext cx="4739915" cy="6685384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 cstate="print"/>
          <a:srcRect l="57084" t="13709" r="35815" b="83706"/>
          <a:stretch/>
        </p:blipFill>
        <p:spPr>
          <a:xfrm>
            <a:off x="4775411" y="11259"/>
            <a:ext cx="3744416" cy="732069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 cstate="print"/>
          <a:srcRect l="35548" t="29219" r="54325" b="56133"/>
          <a:stretch/>
        </p:blipFill>
        <p:spPr>
          <a:xfrm>
            <a:off x="755576" y="2708920"/>
            <a:ext cx="3772033" cy="2930260"/>
          </a:xfrm>
          <a:prstGeom prst="rect">
            <a:avLst/>
          </a:prstGeom>
          <a:effectLst>
            <a:outerShdw blurRad="50800" dist="1778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2" cstate="print"/>
          <a:srcRect l="35548" t="64548" r="53862" b="6725"/>
          <a:stretch/>
        </p:blipFill>
        <p:spPr>
          <a:xfrm>
            <a:off x="4600121" y="936104"/>
            <a:ext cx="3199626" cy="5373216"/>
          </a:xfrm>
          <a:prstGeom prst="rect">
            <a:avLst/>
          </a:prstGeo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19764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 cstate="print"/>
          <a:srcRect l="29132" r="29919" b="45800"/>
          <a:stretch>
            <a:fillRect/>
          </a:stretch>
        </p:blipFill>
        <p:spPr bwMode="auto">
          <a:xfrm>
            <a:off x="179512" y="0"/>
            <a:ext cx="4860032" cy="37033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 cstate="print"/>
          <a:srcRect l="24213" r="24994"/>
          <a:stretch>
            <a:fillRect/>
          </a:stretch>
        </p:blipFill>
        <p:spPr bwMode="auto">
          <a:xfrm>
            <a:off x="0" y="0"/>
            <a:ext cx="6753161" cy="7478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 rotWithShape="1">
          <a:blip r:embed="rId4" cstate="print"/>
          <a:srcRect l="24213" r="41866" b="4368"/>
          <a:stretch/>
        </p:blipFill>
        <p:spPr bwMode="auto">
          <a:xfrm>
            <a:off x="4540746" y="0"/>
            <a:ext cx="4351734" cy="68903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447675"/>
            <a:ext cx="8010525" cy="6410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3 Rectángulo"/>
          <p:cNvSpPr/>
          <p:nvPr/>
        </p:nvSpPr>
        <p:spPr>
          <a:xfrm>
            <a:off x="1979712" y="1340768"/>
            <a:ext cx="1152128" cy="216024"/>
          </a:xfrm>
          <a:prstGeom prst="rect">
            <a:avLst/>
          </a:prstGeom>
          <a:solidFill>
            <a:srgbClr val="FF0000">
              <a:alpha val="25098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" name="4 Rectángulo"/>
          <p:cNvSpPr/>
          <p:nvPr/>
        </p:nvSpPr>
        <p:spPr>
          <a:xfrm>
            <a:off x="2051720" y="3501008"/>
            <a:ext cx="1152128" cy="216024"/>
          </a:xfrm>
          <a:prstGeom prst="rect">
            <a:avLst/>
          </a:prstGeom>
          <a:solidFill>
            <a:srgbClr val="FF0000">
              <a:alpha val="25098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5 Rectángulo"/>
          <p:cNvSpPr/>
          <p:nvPr/>
        </p:nvSpPr>
        <p:spPr>
          <a:xfrm>
            <a:off x="1979712" y="1556792"/>
            <a:ext cx="1152128" cy="216024"/>
          </a:xfrm>
          <a:prstGeom prst="rect">
            <a:avLst/>
          </a:prstGeom>
          <a:solidFill>
            <a:srgbClr val="FF0000">
              <a:alpha val="25098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6 Rectángulo"/>
          <p:cNvSpPr/>
          <p:nvPr/>
        </p:nvSpPr>
        <p:spPr>
          <a:xfrm>
            <a:off x="1979712" y="1772816"/>
            <a:ext cx="1152128" cy="216024"/>
          </a:xfrm>
          <a:prstGeom prst="rect">
            <a:avLst/>
          </a:prstGeom>
          <a:solidFill>
            <a:schemeClr val="tx2">
              <a:lumMod val="40000"/>
              <a:lumOff val="60000"/>
              <a:alpha val="25098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" name="7 Rectángulo"/>
          <p:cNvSpPr/>
          <p:nvPr/>
        </p:nvSpPr>
        <p:spPr>
          <a:xfrm>
            <a:off x="1979712" y="2852936"/>
            <a:ext cx="1152128" cy="216024"/>
          </a:xfrm>
          <a:prstGeom prst="rect">
            <a:avLst/>
          </a:prstGeom>
          <a:solidFill>
            <a:schemeClr val="tx2">
              <a:lumMod val="40000"/>
              <a:lumOff val="60000"/>
              <a:alpha val="25098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" name="8 Rectángulo"/>
          <p:cNvSpPr/>
          <p:nvPr/>
        </p:nvSpPr>
        <p:spPr>
          <a:xfrm>
            <a:off x="1936856" y="5055079"/>
            <a:ext cx="1152128" cy="216024"/>
          </a:xfrm>
          <a:prstGeom prst="rect">
            <a:avLst/>
          </a:prstGeom>
          <a:solidFill>
            <a:schemeClr val="tx2">
              <a:lumMod val="40000"/>
              <a:lumOff val="60000"/>
              <a:alpha val="25098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764704"/>
            <a:ext cx="8876412" cy="59301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3 Rectángulo"/>
          <p:cNvSpPr/>
          <p:nvPr/>
        </p:nvSpPr>
        <p:spPr>
          <a:xfrm>
            <a:off x="2339752" y="1412776"/>
            <a:ext cx="2232248" cy="216024"/>
          </a:xfrm>
          <a:prstGeom prst="rect">
            <a:avLst/>
          </a:prstGeom>
          <a:solidFill>
            <a:srgbClr val="FF0000">
              <a:alpha val="25098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6 Rectángulo"/>
          <p:cNvSpPr/>
          <p:nvPr/>
        </p:nvSpPr>
        <p:spPr>
          <a:xfrm>
            <a:off x="4211960" y="1628800"/>
            <a:ext cx="360040" cy="216024"/>
          </a:xfrm>
          <a:prstGeom prst="rect">
            <a:avLst/>
          </a:prstGeom>
          <a:solidFill>
            <a:srgbClr val="FF0000">
              <a:alpha val="25098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764704"/>
            <a:ext cx="9063282" cy="59177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3 Rectángulo"/>
          <p:cNvSpPr/>
          <p:nvPr/>
        </p:nvSpPr>
        <p:spPr>
          <a:xfrm>
            <a:off x="179512" y="116632"/>
            <a:ext cx="62646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dirty="0" smtClean="0"/>
              <a:t>O el campo Instituciones</a:t>
            </a:r>
            <a:endParaRPr lang="es-MX" sz="1600" dirty="0"/>
          </a:p>
        </p:txBody>
      </p:sp>
      <p:sp>
        <p:nvSpPr>
          <p:cNvPr id="5" name="4 Rectángulo"/>
          <p:cNvSpPr/>
          <p:nvPr/>
        </p:nvSpPr>
        <p:spPr>
          <a:xfrm>
            <a:off x="2771800" y="1268760"/>
            <a:ext cx="1800200" cy="216024"/>
          </a:xfrm>
          <a:prstGeom prst="rect">
            <a:avLst/>
          </a:prstGeom>
          <a:solidFill>
            <a:schemeClr val="tx2">
              <a:lumMod val="40000"/>
              <a:lumOff val="60000"/>
              <a:alpha val="25098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5 Rectángulo"/>
          <p:cNvSpPr/>
          <p:nvPr/>
        </p:nvSpPr>
        <p:spPr>
          <a:xfrm>
            <a:off x="4283968" y="1484784"/>
            <a:ext cx="288032" cy="152400"/>
          </a:xfrm>
          <a:prstGeom prst="rect">
            <a:avLst/>
          </a:prstGeom>
          <a:solidFill>
            <a:schemeClr val="tx2">
              <a:lumMod val="40000"/>
              <a:lumOff val="60000"/>
              <a:alpha val="25098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6 Rectángulo"/>
          <p:cNvSpPr/>
          <p:nvPr/>
        </p:nvSpPr>
        <p:spPr>
          <a:xfrm>
            <a:off x="1835696" y="3284984"/>
            <a:ext cx="2736304" cy="216024"/>
          </a:xfrm>
          <a:prstGeom prst="rect">
            <a:avLst/>
          </a:prstGeom>
          <a:solidFill>
            <a:schemeClr val="tx2">
              <a:lumMod val="40000"/>
              <a:lumOff val="60000"/>
              <a:alpha val="25098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" name="7 Rectángulo"/>
          <p:cNvSpPr/>
          <p:nvPr/>
        </p:nvSpPr>
        <p:spPr>
          <a:xfrm>
            <a:off x="3707904" y="3501008"/>
            <a:ext cx="864096" cy="144016"/>
          </a:xfrm>
          <a:prstGeom prst="rect">
            <a:avLst/>
          </a:prstGeom>
          <a:solidFill>
            <a:schemeClr val="tx2">
              <a:lumMod val="40000"/>
              <a:lumOff val="60000"/>
              <a:alpha val="25098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" name="8 Rectángulo"/>
          <p:cNvSpPr/>
          <p:nvPr/>
        </p:nvSpPr>
        <p:spPr>
          <a:xfrm>
            <a:off x="3702759" y="5497417"/>
            <a:ext cx="864096" cy="144016"/>
          </a:xfrm>
          <a:prstGeom prst="rect">
            <a:avLst/>
          </a:prstGeom>
          <a:solidFill>
            <a:schemeClr val="tx2">
              <a:lumMod val="40000"/>
              <a:lumOff val="60000"/>
              <a:alpha val="25098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0" name="9 Rectángulo"/>
          <p:cNvSpPr/>
          <p:nvPr/>
        </p:nvSpPr>
        <p:spPr>
          <a:xfrm>
            <a:off x="1043608" y="2348880"/>
            <a:ext cx="3528392" cy="216024"/>
          </a:xfrm>
          <a:prstGeom prst="rect">
            <a:avLst/>
          </a:prstGeom>
          <a:solidFill>
            <a:srgbClr val="FF0000">
              <a:alpha val="25098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2" name="11 Rectángulo"/>
          <p:cNvSpPr/>
          <p:nvPr/>
        </p:nvSpPr>
        <p:spPr>
          <a:xfrm>
            <a:off x="2987824" y="4365104"/>
            <a:ext cx="1512168" cy="216024"/>
          </a:xfrm>
          <a:prstGeom prst="rect">
            <a:avLst/>
          </a:prstGeom>
          <a:solidFill>
            <a:srgbClr val="FF0000">
              <a:alpha val="25098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2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530" name="Picture 2"/>
          <p:cNvPicPr>
            <a:picLocks noChangeAspect="1" noChangeArrowheads="1"/>
          </p:cNvPicPr>
          <p:nvPr/>
        </p:nvPicPr>
        <p:blipFill>
          <a:blip r:embed="rId2" cstate="print"/>
          <a:srcRect l="15550" t="5334" r="17513" b="3668"/>
          <a:stretch>
            <a:fillRect/>
          </a:stretch>
        </p:blipFill>
        <p:spPr bwMode="auto">
          <a:xfrm>
            <a:off x="0" y="188640"/>
            <a:ext cx="9144000" cy="66693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6 Rectángulo"/>
          <p:cNvSpPr/>
          <p:nvPr/>
        </p:nvSpPr>
        <p:spPr>
          <a:xfrm>
            <a:off x="2339752" y="1772816"/>
            <a:ext cx="1728192" cy="216024"/>
          </a:xfrm>
          <a:prstGeom prst="rect">
            <a:avLst/>
          </a:prstGeom>
          <a:solidFill>
            <a:srgbClr val="FF0000">
              <a:alpha val="25882"/>
            </a:srgb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" name="8 Rectángulo"/>
          <p:cNvSpPr/>
          <p:nvPr/>
        </p:nvSpPr>
        <p:spPr>
          <a:xfrm>
            <a:off x="2339752" y="1966822"/>
            <a:ext cx="1728192" cy="166033"/>
          </a:xfrm>
          <a:prstGeom prst="rect">
            <a:avLst/>
          </a:prstGeom>
          <a:solidFill>
            <a:srgbClr val="FF0000">
              <a:alpha val="25882"/>
            </a:srgb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0" name="9 Rectángulo"/>
          <p:cNvSpPr/>
          <p:nvPr/>
        </p:nvSpPr>
        <p:spPr>
          <a:xfrm>
            <a:off x="2339752" y="2132856"/>
            <a:ext cx="1728192" cy="166033"/>
          </a:xfrm>
          <a:prstGeom prst="rect">
            <a:avLst/>
          </a:prstGeom>
          <a:solidFill>
            <a:srgbClr val="FF0000">
              <a:alpha val="25882"/>
            </a:srgb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" name="10 Rectángulo"/>
          <p:cNvSpPr/>
          <p:nvPr/>
        </p:nvSpPr>
        <p:spPr>
          <a:xfrm>
            <a:off x="2363032" y="3241158"/>
            <a:ext cx="1728192" cy="166033"/>
          </a:xfrm>
          <a:prstGeom prst="rect">
            <a:avLst/>
          </a:prstGeom>
          <a:solidFill>
            <a:srgbClr val="FF0000">
              <a:alpha val="25882"/>
            </a:srgb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2" name="11 Rectángulo"/>
          <p:cNvSpPr/>
          <p:nvPr/>
        </p:nvSpPr>
        <p:spPr>
          <a:xfrm>
            <a:off x="2316539" y="5923973"/>
            <a:ext cx="1728192" cy="166033"/>
          </a:xfrm>
          <a:prstGeom prst="rect">
            <a:avLst/>
          </a:prstGeom>
          <a:solidFill>
            <a:srgbClr val="FF0000">
              <a:alpha val="25882"/>
            </a:srgb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3" name="12 Rectángulo"/>
          <p:cNvSpPr/>
          <p:nvPr/>
        </p:nvSpPr>
        <p:spPr>
          <a:xfrm>
            <a:off x="6876256" y="3933056"/>
            <a:ext cx="1728192" cy="166033"/>
          </a:xfrm>
          <a:prstGeom prst="rect">
            <a:avLst/>
          </a:prstGeom>
          <a:solidFill>
            <a:srgbClr val="FF0000">
              <a:alpha val="25882"/>
            </a:srgb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cxnSp>
        <p:nvCxnSpPr>
          <p:cNvPr id="15" name="14 Conector recto de flecha"/>
          <p:cNvCxnSpPr>
            <a:stCxn id="7" idx="3"/>
          </p:cNvCxnSpPr>
          <p:nvPr/>
        </p:nvCxnSpPr>
        <p:spPr>
          <a:xfrm>
            <a:off x="4067944" y="1880828"/>
            <a:ext cx="2736304" cy="2052228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554" name="Picture 2"/>
          <p:cNvPicPr>
            <a:picLocks noChangeAspect="1" noChangeArrowheads="1"/>
          </p:cNvPicPr>
          <p:nvPr/>
        </p:nvPicPr>
        <p:blipFill>
          <a:blip r:embed="rId2" cstate="print"/>
          <a:srcRect l="32287" t="24500" r="16526" b="3401"/>
          <a:stretch>
            <a:fillRect/>
          </a:stretch>
        </p:blipFill>
        <p:spPr bwMode="auto">
          <a:xfrm>
            <a:off x="0" y="0"/>
            <a:ext cx="90678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4 Rectángulo"/>
          <p:cNvSpPr/>
          <p:nvPr/>
        </p:nvSpPr>
        <p:spPr>
          <a:xfrm>
            <a:off x="0" y="908720"/>
            <a:ext cx="1728192" cy="216024"/>
          </a:xfrm>
          <a:prstGeom prst="rect">
            <a:avLst/>
          </a:prstGeom>
          <a:solidFill>
            <a:srgbClr val="FF0000">
              <a:alpha val="25882"/>
            </a:srgb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5 Rectángulo"/>
          <p:cNvSpPr/>
          <p:nvPr/>
        </p:nvSpPr>
        <p:spPr>
          <a:xfrm>
            <a:off x="0" y="2564904"/>
            <a:ext cx="1728192" cy="216024"/>
          </a:xfrm>
          <a:prstGeom prst="rect">
            <a:avLst/>
          </a:prstGeom>
          <a:solidFill>
            <a:srgbClr val="FF0000">
              <a:alpha val="25882"/>
            </a:srgb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6 Rectángulo"/>
          <p:cNvSpPr/>
          <p:nvPr/>
        </p:nvSpPr>
        <p:spPr>
          <a:xfrm>
            <a:off x="0" y="4293096"/>
            <a:ext cx="1728192" cy="216024"/>
          </a:xfrm>
          <a:prstGeom prst="rect">
            <a:avLst/>
          </a:prstGeom>
          <a:solidFill>
            <a:srgbClr val="FF0000">
              <a:alpha val="25882"/>
            </a:srgb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" name="7 Rectángulo"/>
          <p:cNvSpPr/>
          <p:nvPr/>
        </p:nvSpPr>
        <p:spPr>
          <a:xfrm>
            <a:off x="3923928" y="3789040"/>
            <a:ext cx="1728192" cy="216024"/>
          </a:xfrm>
          <a:prstGeom prst="rect">
            <a:avLst/>
          </a:prstGeom>
          <a:solidFill>
            <a:srgbClr val="FF0000">
              <a:alpha val="25882"/>
            </a:srgb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" name="8 Rectángulo"/>
          <p:cNvSpPr/>
          <p:nvPr/>
        </p:nvSpPr>
        <p:spPr>
          <a:xfrm>
            <a:off x="3923928" y="4005064"/>
            <a:ext cx="1728192" cy="216024"/>
          </a:xfrm>
          <a:prstGeom prst="rect">
            <a:avLst/>
          </a:prstGeom>
          <a:solidFill>
            <a:srgbClr val="FF0000">
              <a:alpha val="25882"/>
            </a:srgb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0" name="9 Rectángulo"/>
          <p:cNvSpPr/>
          <p:nvPr/>
        </p:nvSpPr>
        <p:spPr>
          <a:xfrm>
            <a:off x="6156176" y="6237312"/>
            <a:ext cx="2232248" cy="216024"/>
          </a:xfrm>
          <a:prstGeom prst="rect">
            <a:avLst/>
          </a:prstGeom>
          <a:solidFill>
            <a:srgbClr val="FF0000">
              <a:alpha val="25882"/>
            </a:srgb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" name="10 Rectángulo"/>
          <p:cNvSpPr/>
          <p:nvPr/>
        </p:nvSpPr>
        <p:spPr>
          <a:xfrm>
            <a:off x="6156176" y="5949280"/>
            <a:ext cx="2160240" cy="216024"/>
          </a:xfrm>
          <a:prstGeom prst="rect">
            <a:avLst/>
          </a:prstGeom>
          <a:solidFill>
            <a:srgbClr val="FF0000">
              <a:alpha val="25882"/>
            </a:srgb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2" name="11 Rectángulo"/>
          <p:cNvSpPr/>
          <p:nvPr/>
        </p:nvSpPr>
        <p:spPr>
          <a:xfrm>
            <a:off x="6156176" y="5733256"/>
            <a:ext cx="1728192" cy="216024"/>
          </a:xfrm>
          <a:prstGeom prst="rect">
            <a:avLst/>
          </a:prstGeom>
          <a:solidFill>
            <a:srgbClr val="FF0000">
              <a:alpha val="25882"/>
            </a:srgb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3" name="12 Rectángulo"/>
          <p:cNvSpPr/>
          <p:nvPr/>
        </p:nvSpPr>
        <p:spPr>
          <a:xfrm>
            <a:off x="3923928" y="5733256"/>
            <a:ext cx="1728192" cy="216024"/>
          </a:xfrm>
          <a:prstGeom prst="rect">
            <a:avLst/>
          </a:prstGeom>
          <a:solidFill>
            <a:srgbClr val="FF0000">
              <a:alpha val="25882"/>
            </a:srgb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4" name="13 Rectángulo"/>
          <p:cNvSpPr/>
          <p:nvPr/>
        </p:nvSpPr>
        <p:spPr>
          <a:xfrm>
            <a:off x="0" y="332656"/>
            <a:ext cx="1728192" cy="216024"/>
          </a:xfrm>
          <a:prstGeom prst="rect">
            <a:avLst/>
          </a:prstGeom>
          <a:solidFill>
            <a:srgbClr val="FF0000">
              <a:alpha val="25882"/>
            </a:srgb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5" name="14 Rectángulo"/>
          <p:cNvSpPr/>
          <p:nvPr/>
        </p:nvSpPr>
        <p:spPr>
          <a:xfrm>
            <a:off x="0" y="2276872"/>
            <a:ext cx="1728192" cy="216024"/>
          </a:xfrm>
          <a:prstGeom prst="rect">
            <a:avLst/>
          </a:prstGeom>
          <a:solidFill>
            <a:srgbClr val="FF0000">
              <a:alpha val="25882"/>
            </a:srgb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579" name="Picture 3"/>
          <p:cNvPicPr>
            <a:picLocks noChangeAspect="1" noChangeArrowheads="1"/>
          </p:cNvPicPr>
          <p:nvPr/>
        </p:nvPicPr>
        <p:blipFill>
          <a:blip r:embed="rId2" cstate="print"/>
          <a:srcRect l="26969" t="6734" r="26963" b="4368"/>
          <a:stretch>
            <a:fillRect/>
          </a:stretch>
        </p:blipFill>
        <p:spPr bwMode="auto">
          <a:xfrm>
            <a:off x="1043608" y="0"/>
            <a:ext cx="6696744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5 Rectángulo"/>
          <p:cNvSpPr/>
          <p:nvPr/>
        </p:nvSpPr>
        <p:spPr>
          <a:xfrm>
            <a:off x="1187624" y="4797152"/>
            <a:ext cx="1656184" cy="216024"/>
          </a:xfrm>
          <a:prstGeom prst="rect">
            <a:avLst/>
          </a:prstGeom>
          <a:solidFill>
            <a:srgbClr val="FF0000">
              <a:alpha val="25882"/>
            </a:srgb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6 Rectángulo"/>
          <p:cNvSpPr/>
          <p:nvPr/>
        </p:nvSpPr>
        <p:spPr>
          <a:xfrm>
            <a:off x="4096916" y="4791075"/>
            <a:ext cx="503659" cy="220216"/>
          </a:xfrm>
          <a:prstGeom prst="rect">
            <a:avLst/>
          </a:prstGeom>
          <a:solidFill>
            <a:srgbClr val="FF0000">
              <a:alpha val="25882"/>
            </a:srgb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" name="7 Rectángulo"/>
          <p:cNvSpPr/>
          <p:nvPr/>
        </p:nvSpPr>
        <p:spPr>
          <a:xfrm>
            <a:off x="4619650" y="4793382"/>
            <a:ext cx="503659" cy="220216"/>
          </a:xfrm>
          <a:prstGeom prst="rect">
            <a:avLst/>
          </a:prstGeom>
          <a:solidFill>
            <a:srgbClr val="FF0000">
              <a:alpha val="25882"/>
            </a:srgb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 l="13188" t="13034" r="13576" b="36567"/>
          <a:stretch>
            <a:fillRect/>
          </a:stretch>
        </p:blipFill>
        <p:spPr bwMode="auto">
          <a:xfrm>
            <a:off x="0" y="3717032"/>
            <a:ext cx="9144000" cy="51845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10"/>
          <p:cNvPicPr>
            <a:picLocks noChangeAspect="1" noChangeArrowheads="1"/>
          </p:cNvPicPr>
          <p:nvPr/>
        </p:nvPicPr>
        <p:blipFill>
          <a:blip r:embed="rId3" cstate="print"/>
          <a:srcRect l="6294" t="5901" r="65750" b="81499"/>
          <a:stretch>
            <a:fillRect/>
          </a:stretch>
        </p:blipFill>
        <p:spPr bwMode="auto">
          <a:xfrm>
            <a:off x="755576" y="260648"/>
            <a:ext cx="7844872" cy="19888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5 CuadroTexto"/>
          <p:cNvSpPr txBox="1"/>
          <p:nvPr/>
        </p:nvSpPr>
        <p:spPr>
          <a:xfrm>
            <a:off x="1187624" y="2636912"/>
            <a:ext cx="7056784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MX" sz="3600" dirty="0" smtClean="0">
                <a:hlinkClick r:id="rId4"/>
              </a:rPr>
              <a:t>http://www.doaj.org</a:t>
            </a:r>
            <a:endParaRPr lang="es-MX" sz="3600" dirty="0" smtClean="0"/>
          </a:p>
          <a:p>
            <a:pPr algn="ctr"/>
            <a:endParaRPr lang="es-MX" sz="36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1.75763E-6 L 0.00781 -0.5978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0" y="-299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02" name="Picture 2"/>
          <p:cNvPicPr>
            <a:picLocks noChangeAspect="1" noChangeArrowheads="1"/>
          </p:cNvPicPr>
          <p:nvPr/>
        </p:nvPicPr>
        <p:blipFill>
          <a:blip r:embed="rId2" cstate="print"/>
          <a:srcRect l="13188" t="4634" r="14166" b="4368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2 Rectángulo"/>
          <p:cNvSpPr/>
          <p:nvPr/>
        </p:nvSpPr>
        <p:spPr>
          <a:xfrm>
            <a:off x="2032856" y="3037398"/>
            <a:ext cx="864096" cy="216024"/>
          </a:xfrm>
          <a:prstGeom prst="rect">
            <a:avLst/>
          </a:prstGeom>
          <a:solidFill>
            <a:srgbClr val="FF0000">
              <a:alpha val="25882"/>
            </a:srgb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" name="3 Rectángulo"/>
          <p:cNvSpPr/>
          <p:nvPr/>
        </p:nvSpPr>
        <p:spPr>
          <a:xfrm>
            <a:off x="1763688" y="3501008"/>
            <a:ext cx="1152128" cy="144016"/>
          </a:xfrm>
          <a:prstGeom prst="rect">
            <a:avLst/>
          </a:prstGeom>
          <a:solidFill>
            <a:srgbClr val="FF0000">
              <a:alpha val="25882"/>
            </a:srgb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" name="4 Rectángulo"/>
          <p:cNvSpPr/>
          <p:nvPr/>
        </p:nvSpPr>
        <p:spPr>
          <a:xfrm>
            <a:off x="1769111" y="4682858"/>
            <a:ext cx="1152128" cy="144016"/>
          </a:xfrm>
          <a:prstGeom prst="rect">
            <a:avLst/>
          </a:prstGeom>
          <a:solidFill>
            <a:srgbClr val="FF0000">
              <a:alpha val="25882"/>
            </a:srgb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5 Rectángulo"/>
          <p:cNvSpPr/>
          <p:nvPr/>
        </p:nvSpPr>
        <p:spPr>
          <a:xfrm>
            <a:off x="1704162" y="5557502"/>
            <a:ext cx="1152128" cy="144016"/>
          </a:xfrm>
          <a:prstGeom prst="rect">
            <a:avLst/>
          </a:prstGeom>
          <a:solidFill>
            <a:srgbClr val="FF0000">
              <a:alpha val="25882"/>
            </a:srgb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6 Rectángulo"/>
          <p:cNvSpPr/>
          <p:nvPr/>
        </p:nvSpPr>
        <p:spPr>
          <a:xfrm>
            <a:off x="1705501" y="5708577"/>
            <a:ext cx="1152128" cy="144016"/>
          </a:xfrm>
          <a:prstGeom prst="rect">
            <a:avLst/>
          </a:prstGeom>
          <a:solidFill>
            <a:srgbClr val="FF0000">
              <a:alpha val="25882"/>
            </a:srgb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" name="7 Rectángulo"/>
          <p:cNvSpPr/>
          <p:nvPr/>
        </p:nvSpPr>
        <p:spPr>
          <a:xfrm>
            <a:off x="1691679" y="5876014"/>
            <a:ext cx="1178741" cy="145274"/>
          </a:xfrm>
          <a:prstGeom prst="rect">
            <a:avLst/>
          </a:prstGeom>
          <a:solidFill>
            <a:srgbClr val="FF0000">
              <a:alpha val="25882"/>
            </a:srgb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o 3"/>
          <p:cNvGrpSpPr/>
          <p:nvPr/>
        </p:nvGrpSpPr>
        <p:grpSpPr>
          <a:xfrm>
            <a:off x="1187624" y="28260"/>
            <a:ext cx="6524625" cy="4824413"/>
            <a:chOff x="890270" y="260648"/>
            <a:chExt cx="6524625" cy="4824413"/>
          </a:xfrm>
        </p:grpSpPr>
        <p:pic>
          <p:nvPicPr>
            <p:cNvPr id="68609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 l="4871" t="12270" r="53197" b="10213"/>
            <a:stretch>
              <a:fillRect/>
            </a:stretch>
          </p:blipFill>
          <p:spPr bwMode="auto">
            <a:xfrm>
              <a:off x="890270" y="260648"/>
              <a:ext cx="6524625" cy="48244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" name="2 Rectángulo"/>
            <p:cNvSpPr/>
            <p:nvPr/>
          </p:nvSpPr>
          <p:spPr>
            <a:xfrm>
              <a:off x="5292080" y="1052736"/>
              <a:ext cx="1584176" cy="2160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sp>
        <p:nvSpPr>
          <p:cNvPr id="2" name="CuadroTexto 1"/>
          <p:cNvSpPr txBox="1"/>
          <p:nvPr/>
        </p:nvSpPr>
        <p:spPr>
          <a:xfrm>
            <a:off x="0" y="4824376"/>
            <a:ext cx="932452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smtClean="0"/>
              <a:t>Publicación a mediados de </a:t>
            </a:r>
            <a:r>
              <a:rPr lang="es-MX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junio</a:t>
            </a:r>
            <a:r>
              <a:rPr lang="es-MX" dirty="0" smtClean="0"/>
              <a:t> de cada año por la base de datos </a:t>
            </a:r>
            <a:r>
              <a:rPr lang="es-MX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</a:t>
            </a:r>
            <a:r>
              <a:rPr lang="es-MX" dirty="0" err="1" smtClean="0"/>
              <a:t>ournal</a:t>
            </a:r>
            <a:r>
              <a:rPr lang="es-MX" dirty="0" smtClean="0"/>
              <a:t> </a:t>
            </a:r>
            <a:r>
              <a:rPr lang="es-MX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</a:t>
            </a:r>
            <a:r>
              <a:rPr lang="es-MX" dirty="0" err="1" smtClean="0"/>
              <a:t>itation</a:t>
            </a:r>
            <a:r>
              <a:rPr lang="es-MX" dirty="0" smtClean="0"/>
              <a:t> </a:t>
            </a:r>
            <a:r>
              <a:rPr lang="es-MX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</a:t>
            </a:r>
            <a:r>
              <a:rPr lang="es-MX" dirty="0" err="1" smtClean="0"/>
              <a:t>eports</a:t>
            </a:r>
            <a:r>
              <a:rPr lang="es-MX" dirty="0" smtClean="0"/>
              <a:t> - </a:t>
            </a:r>
            <a:r>
              <a:rPr lang="es-MX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JCR</a:t>
            </a:r>
            <a:endParaRPr lang="es-MX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s-MX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                                                         S</a:t>
            </a:r>
            <a:r>
              <a:rPr lang="es-MX" dirty="0" smtClean="0"/>
              <a:t>ocial </a:t>
            </a:r>
            <a:r>
              <a:rPr lang="es-MX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</a:t>
            </a:r>
            <a:r>
              <a:rPr lang="es-MX" dirty="0" err="1" smtClean="0"/>
              <a:t>ciences</a:t>
            </a:r>
            <a:r>
              <a:rPr lang="es-MX" dirty="0" smtClean="0"/>
              <a:t> </a:t>
            </a:r>
            <a:r>
              <a:rPr lang="es-MX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</a:t>
            </a:r>
            <a:r>
              <a:rPr lang="es-MX" dirty="0" err="1" smtClean="0"/>
              <a:t>ournal</a:t>
            </a:r>
            <a:r>
              <a:rPr lang="es-MX" dirty="0" smtClean="0"/>
              <a:t> </a:t>
            </a:r>
            <a:r>
              <a:rPr lang="es-MX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</a:t>
            </a:r>
            <a:r>
              <a:rPr lang="es-MX" dirty="0" err="1" smtClean="0"/>
              <a:t>itation</a:t>
            </a:r>
            <a:r>
              <a:rPr lang="es-MX" dirty="0" smtClean="0"/>
              <a:t> </a:t>
            </a:r>
            <a:r>
              <a:rPr lang="es-MX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</a:t>
            </a:r>
            <a:r>
              <a:rPr lang="es-MX" dirty="0" err="1" smtClean="0"/>
              <a:t>eports</a:t>
            </a:r>
            <a:r>
              <a:rPr lang="es-MX" dirty="0" smtClean="0"/>
              <a:t> - </a:t>
            </a:r>
            <a:r>
              <a:rPr lang="es-MX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SSJCR</a:t>
            </a:r>
            <a:endParaRPr lang="es-MX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s-MX" dirty="0"/>
          </a:p>
        </p:txBody>
      </p:sp>
      <p:sp>
        <p:nvSpPr>
          <p:cNvPr id="5" name="Rectángulo 4"/>
          <p:cNvSpPr/>
          <p:nvPr/>
        </p:nvSpPr>
        <p:spPr>
          <a:xfrm>
            <a:off x="153180" y="5932372"/>
            <a:ext cx="451598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2400" b="1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Calibri" pitchFamily="34" charset="0"/>
              </a:rPr>
              <a:t>Institute</a:t>
            </a:r>
            <a:r>
              <a:rPr lang="es-MX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Calibri" pitchFamily="34" charset="0"/>
              </a:rPr>
              <a:t> </a:t>
            </a:r>
            <a:r>
              <a:rPr lang="es-MX" sz="2400" b="1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Calibri" pitchFamily="34" charset="0"/>
              </a:rPr>
              <a:t>for</a:t>
            </a:r>
            <a:r>
              <a:rPr lang="es-MX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Calibri" pitchFamily="34" charset="0"/>
              </a:rPr>
              <a:t> </a:t>
            </a:r>
            <a:r>
              <a:rPr lang="es-MX" sz="2400" b="1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Calibri" pitchFamily="34" charset="0"/>
              </a:rPr>
              <a:t>Scientific</a:t>
            </a:r>
            <a:r>
              <a:rPr lang="es-MX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Calibri" pitchFamily="34" charset="0"/>
              </a:rPr>
              <a:t> </a:t>
            </a:r>
            <a:r>
              <a:rPr lang="es-MX" sz="2400" b="1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Calibri" pitchFamily="34" charset="0"/>
              </a:rPr>
              <a:t>Information</a:t>
            </a:r>
            <a:endParaRPr lang="es-MX" sz="2400" dirty="0"/>
          </a:p>
        </p:txBody>
      </p:sp>
      <p:sp>
        <p:nvSpPr>
          <p:cNvPr id="6" name="CuadroTexto 5"/>
          <p:cNvSpPr txBox="1"/>
          <p:nvPr/>
        </p:nvSpPr>
        <p:spPr>
          <a:xfrm>
            <a:off x="5265398" y="5933961"/>
            <a:ext cx="6480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ISI</a:t>
            </a:r>
            <a:endParaRPr lang="es-MX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9" name="8 Imagen" descr="e garfield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668344" y="1916832"/>
            <a:ext cx="1181494" cy="1556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48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21 Rectángulo"/>
          <p:cNvSpPr/>
          <p:nvPr/>
        </p:nvSpPr>
        <p:spPr>
          <a:xfrm>
            <a:off x="443753" y="2874309"/>
            <a:ext cx="7879976" cy="107576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1350"/>
          </a:p>
        </p:txBody>
      </p:sp>
      <p:pic>
        <p:nvPicPr>
          <p:cNvPr id="3" name="Picture 8" descr="Acta botánica mexicana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4328" y="1158103"/>
            <a:ext cx="2078852" cy="914696"/>
          </a:xfrm>
          <a:prstGeom prst="rect">
            <a:avLst/>
          </a:prstGeom>
          <a:noFill/>
        </p:spPr>
      </p:pic>
      <p:sp>
        <p:nvSpPr>
          <p:cNvPr id="332" name="331 CuadroTexto"/>
          <p:cNvSpPr txBox="1"/>
          <p:nvPr/>
        </p:nvSpPr>
        <p:spPr>
          <a:xfrm>
            <a:off x="487216" y="3164162"/>
            <a:ext cx="4568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>
                <a:latin typeface="Aparajita" pitchFamily="34" charset="0"/>
                <a:cs typeface="Aparajita" pitchFamily="34" charset="0"/>
              </a:rPr>
              <a:t>Citas a artículos publicados en 2012 y 2011:  12 + 7 = 19</a:t>
            </a:r>
          </a:p>
        </p:txBody>
      </p:sp>
      <p:sp>
        <p:nvSpPr>
          <p:cNvPr id="519" name="518 Rectángulo"/>
          <p:cNvSpPr/>
          <p:nvPr/>
        </p:nvSpPr>
        <p:spPr>
          <a:xfrm>
            <a:off x="482059" y="3467430"/>
            <a:ext cx="49712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>
                <a:latin typeface="Aparajita" pitchFamily="34" charset="0"/>
                <a:cs typeface="Aparajita" pitchFamily="34" charset="0"/>
              </a:rPr>
              <a:t>Número</a:t>
            </a:r>
            <a:r>
              <a:rPr lang="en-US" b="1" dirty="0">
                <a:latin typeface="Aparajita" pitchFamily="34" charset="0"/>
                <a:cs typeface="Aparajita" pitchFamily="34" charset="0"/>
              </a:rPr>
              <a:t> de </a:t>
            </a:r>
            <a:r>
              <a:rPr lang="en-US" b="1" dirty="0" err="1">
                <a:latin typeface="Aparajita" pitchFamily="34" charset="0"/>
                <a:cs typeface="Aparajita" pitchFamily="34" charset="0"/>
              </a:rPr>
              <a:t>artículos</a:t>
            </a:r>
            <a:r>
              <a:rPr lang="en-US" b="1" dirty="0">
                <a:latin typeface="Aparajita" pitchFamily="34" charset="0"/>
                <a:cs typeface="Aparajita" pitchFamily="34" charset="0"/>
              </a:rPr>
              <a:t> </a:t>
            </a:r>
            <a:r>
              <a:rPr lang="en-US" b="1" dirty="0" err="1">
                <a:latin typeface="Aparajita" pitchFamily="34" charset="0"/>
                <a:cs typeface="Aparajita" pitchFamily="34" charset="0"/>
              </a:rPr>
              <a:t>publicados</a:t>
            </a:r>
            <a:r>
              <a:rPr lang="en-US" b="1" dirty="0">
                <a:latin typeface="Aparajita" pitchFamily="34" charset="0"/>
                <a:cs typeface="Aparajita" pitchFamily="34" charset="0"/>
              </a:rPr>
              <a:t> en 2012 y 2011: 33 + 29 = 62</a:t>
            </a:r>
          </a:p>
        </p:txBody>
      </p:sp>
      <p:grpSp>
        <p:nvGrpSpPr>
          <p:cNvPr id="4" name="866 Grupo"/>
          <p:cNvGrpSpPr/>
          <p:nvPr/>
        </p:nvGrpSpPr>
        <p:grpSpPr>
          <a:xfrm>
            <a:off x="6170726" y="3086144"/>
            <a:ext cx="2144491" cy="754828"/>
            <a:chOff x="500034" y="3762378"/>
            <a:chExt cx="2859322" cy="1006437"/>
          </a:xfrm>
        </p:grpSpPr>
        <p:sp>
          <p:nvSpPr>
            <p:cNvPr id="521" name="520 CuadroTexto"/>
            <p:cNvSpPr txBox="1"/>
            <p:nvPr/>
          </p:nvSpPr>
          <p:spPr>
            <a:xfrm>
              <a:off x="1302382" y="3762378"/>
              <a:ext cx="545448" cy="553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MX" sz="2100" b="1" dirty="0">
                  <a:latin typeface="Aharoni" pitchFamily="2" charset="-79"/>
                  <a:cs typeface="Aharoni" pitchFamily="2" charset="-79"/>
                </a:rPr>
                <a:t>19</a:t>
              </a:r>
            </a:p>
          </p:txBody>
        </p:sp>
        <p:sp>
          <p:nvSpPr>
            <p:cNvPr id="522" name="521 CuadroTexto"/>
            <p:cNvSpPr txBox="1"/>
            <p:nvPr/>
          </p:nvSpPr>
          <p:spPr>
            <a:xfrm>
              <a:off x="1321431" y="4214818"/>
              <a:ext cx="545448" cy="553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MX" sz="2100" b="1" dirty="0">
                  <a:latin typeface="Aharoni" pitchFamily="2" charset="-79"/>
                  <a:cs typeface="Aharoni" pitchFamily="2" charset="-79"/>
                </a:rPr>
                <a:t>62</a:t>
              </a:r>
            </a:p>
          </p:txBody>
        </p:sp>
        <p:cxnSp>
          <p:nvCxnSpPr>
            <p:cNvPr id="524" name="523 Conector recto"/>
            <p:cNvCxnSpPr/>
            <p:nvPr/>
          </p:nvCxnSpPr>
          <p:spPr>
            <a:xfrm>
              <a:off x="1357290" y="4214818"/>
              <a:ext cx="428628" cy="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2" name="861 Igual que"/>
            <p:cNvSpPr/>
            <p:nvPr/>
          </p:nvSpPr>
          <p:spPr>
            <a:xfrm>
              <a:off x="1928794" y="3929066"/>
              <a:ext cx="214314" cy="571504"/>
            </a:xfrm>
            <a:prstGeom prst="mathEqual">
              <a:avLst>
                <a:gd name="adj1" fmla="val 0"/>
                <a:gd name="adj2" fmla="val 1176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sz="1350" b="1">
                <a:solidFill>
                  <a:schemeClr val="tx1"/>
                </a:solidFill>
              </a:endParaRPr>
            </a:p>
          </p:txBody>
        </p:sp>
        <p:sp>
          <p:nvSpPr>
            <p:cNvPr id="864" name="863 CuadroTexto"/>
            <p:cNvSpPr txBox="1"/>
            <p:nvPr/>
          </p:nvSpPr>
          <p:spPr>
            <a:xfrm>
              <a:off x="2285984" y="3946715"/>
              <a:ext cx="1073372" cy="553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MX" sz="2100" b="1" dirty="0">
                  <a:latin typeface="Aharoni" pitchFamily="2" charset="-79"/>
                  <a:cs typeface="Aharoni" pitchFamily="2" charset="-79"/>
                </a:rPr>
                <a:t>0.3064</a:t>
              </a:r>
            </a:p>
          </p:txBody>
        </p:sp>
        <p:sp>
          <p:nvSpPr>
            <p:cNvPr id="865" name="864 CuadroTexto"/>
            <p:cNvSpPr txBox="1"/>
            <p:nvPr/>
          </p:nvSpPr>
          <p:spPr>
            <a:xfrm>
              <a:off x="500034" y="3929066"/>
              <a:ext cx="532725" cy="553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sz="2100" b="1" dirty="0">
                  <a:latin typeface="Aharoni" pitchFamily="2" charset="-79"/>
                  <a:cs typeface="Aharoni" pitchFamily="2" charset="-79"/>
                </a:rPr>
                <a:t>FI</a:t>
              </a:r>
            </a:p>
          </p:txBody>
        </p:sp>
        <p:sp>
          <p:nvSpPr>
            <p:cNvPr id="866" name="865 Igual que"/>
            <p:cNvSpPr/>
            <p:nvPr/>
          </p:nvSpPr>
          <p:spPr>
            <a:xfrm>
              <a:off x="1071538" y="3929066"/>
              <a:ext cx="214314" cy="571504"/>
            </a:xfrm>
            <a:prstGeom prst="mathEqual">
              <a:avLst>
                <a:gd name="adj1" fmla="val 0"/>
                <a:gd name="adj2" fmla="val 1176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sz="1350" b="1">
                <a:solidFill>
                  <a:schemeClr val="tx1"/>
                </a:solidFill>
              </a:endParaRPr>
            </a:p>
          </p:txBody>
        </p:sp>
      </p:grpSp>
      <p:grpSp>
        <p:nvGrpSpPr>
          <p:cNvPr id="18" name="17 Grupo"/>
          <p:cNvGrpSpPr/>
          <p:nvPr/>
        </p:nvGrpSpPr>
        <p:grpSpPr>
          <a:xfrm>
            <a:off x="870720" y="4255803"/>
            <a:ext cx="7326632" cy="1214846"/>
            <a:chOff x="1134834" y="4317275"/>
            <a:chExt cx="9768842" cy="1619794"/>
          </a:xfrm>
        </p:grpSpPr>
        <p:pic>
          <p:nvPicPr>
            <p:cNvPr id="77826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134834" y="4317275"/>
              <a:ext cx="9671039" cy="159829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873" name="872 Conector recto"/>
            <p:cNvCxnSpPr/>
            <p:nvPr/>
          </p:nvCxnSpPr>
          <p:spPr>
            <a:xfrm>
              <a:off x="5468702" y="5934231"/>
              <a:ext cx="5434974" cy="2838"/>
            </a:xfrm>
            <a:prstGeom prst="line">
              <a:avLst/>
            </a:prstGeom>
            <a:ln w="31750">
              <a:solidFill>
                <a:srgbClr val="C00000"/>
              </a:solidFill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21" name="20 CuadroTexto"/>
          <p:cNvSpPr txBox="1"/>
          <p:nvPr/>
        </p:nvSpPr>
        <p:spPr>
          <a:xfrm>
            <a:off x="7243778" y="5769917"/>
            <a:ext cx="148149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050" dirty="0">
                <a:latin typeface="Arial" pitchFamily="34" charset="0"/>
                <a:cs typeface="Arial" pitchFamily="34" charset="0"/>
              </a:rPr>
              <a:t>SciELO, febrero 2015</a:t>
            </a:r>
          </a:p>
        </p:txBody>
      </p:sp>
      <p:sp>
        <p:nvSpPr>
          <p:cNvPr id="19" name="18 CuadroTexto"/>
          <p:cNvSpPr txBox="1"/>
          <p:nvPr/>
        </p:nvSpPr>
        <p:spPr>
          <a:xfrm>
            <a:off x="436132" y="2311171"/>
            <a:ext cx="385374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100" b="1" dirty="0">
                <a:latin typeface="Aparajita" pitchFamily="34" charset="0"/>
                <a:cs typeface="Aparajita" pitchFamily="34" charset="0"/>
              </a:rPr>
              <a:t>Citas totales recibidas en 2013 :  146</a:t>
            </a:r>
          </a:p>
        </p:txBody>
      </p:sp>
      <p:sp>
        <p:nvSpPr>
          <p:cNvPr id="23" name="22 CuadroTexto"/>
          <p:cNvSpPr txBox="1"/>
          <p:nvPr/>
        </p:nvSpPr>
        <p:spPr>
          <a:xfrm>
            <a:off x="2878486" y="1184527"/>
            <a:ext cx="473343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100" b="1" dirty="0">
                <a:solidFill>
                  <a:srgbClr val="003300"/>
                </a:solidFill>
                <a:latin typeface="Aparajita" pitchFamily="34" charset="0"/>
                <a:cs typeface="Aparajita" pitchFamily="34" charset="0"/>
              </a:rPr>
              <a:t>Factor de impacto en 2013 = 0.3065    </a:t>
            </a:r>
            <a:r>
              <a:rPr lang="es-MX" b="1" dirty="0">
                <a:solidFill>
                  <a:srgbClr val="003300"/>
                </a:solidFill>
                <a:latin typeface="Aparajita" pitchFamily="34" charset="0"/>
                <a:cs typeface="Aparajita" pitchFamily="34" charset="0"/>
              </a:rPr>
              <a:t>(SciELO)</a:t>
            </a:r>
          </a:p>
        </p:txBody>
      </p:sp>
    </p:spTree>
    <p:extLst>
      <p:ext uri="{BB962C8B-B14F-4D97-AF65-F5344CB8AC3E}">
        <p14:creationId xmlns:p14="http://schemas.microsoft.com/office/powerpoint/2010/main" val="1881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332" grpId="0"/>
      <p:bldP spid="519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 descr="Acta botánica mexicana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4328" y="401138"/>
            <a:ext cx="2078852" cy="1219595"/>
          </a:xfrm>
          <a:prstGeom prst="rect">
            <a:avLst/>
          </a:prstGeom>
          <a:noFill/>
        </p:spPr>
      </p:pic>
      <p:sp>
        <p:nvSpPr>
          <p:cNvPr id="150" name="149 CuadroTexto"/>
          <p:cNvSpPr txBox="1"/>
          <p:nvPr/>
        </p:nvSpPr>
        <p:spPr>
          <a:xfrm>
            <a:off x="446796" y="1963601"/>
            <a:ext cx="385374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b="1" dirty="0">
                <a:latin typeface="Aparajita" pitchFamily="34" charset="0"/>
                <a:cs typeface="Aparajita" pitchFamily="34" charset="0"/>
              </a:rPr>
              <a:t>Citas totales recibidas en 2013 : </a:t>
            </a:r>
            <a:r>
              <a:rPr lang="es-MX" sz="2800" b="1" dirty="0" smtClean="0">
                <a:latin typeface="Aparajita" pitchFamily="34" charset="0"/>
                <a:cs typeface="Aparajita" pitchFamily="34" charset="0"/>
              </a:rPr>
              <a:t> 146</a:t>
            </a:r>
            <a:endParaRPr lang="es-MX" sz="2800" b="1" dirty="0">
              <a:latin typeface="Aparajita" pitchFamily="34" charset="0"/>
              <a:cs typeface="Aparajita" pitchFamily="34" charset="0"/>
            </a:endParaRPr>
          </a:p>
        </p:txBody>
      </p:sp>
      <p:sp>
        <p:nvSpPr>
          <p:cNvPr id="586" name="585 CuadroTexto"/>
          <p:cNvSpPr txBox="1"/>
          <p:nvPr/>
        </p:nvSpPr>
        <p:spPr>
          <a:xfrm>
            <a:off x="4060915" y="2273483"/>
            <a:ext cx="8015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b="1" dirty="0" smtClean="0"/>
              <a:t>12</a:t>
            </a:r>
            <a:endParaRPr lang="es-MX" sz="2400" b="1" dirty="0"/>
          </a:p>
        </p:txBody>
      </p:sp>
      <p:sp>
        <p:nvSpPr>
          <p:cNvPr id="717" name="716 CuadroTexto"/>
          <p:cNvSpPr txBox="1"/>
          <p:nvPr/>
        </p:nvSpPr>
        <p:spPr>
          <a:xfrm>
            <a:off x="4308562" y="3061380"/>
            <a:ext cx="3143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b="1" dirty="0" smtClean="0"/>
              <a:t>7</a:t>
            </a:r>
            <a:endParaRPr lang="es-MX" sz="2400" b="1" dirty="0"/>
          </a:p>
        </p:txBody>
      </p:sp>
      <p:sp>
        <p:nvSpPr>
          <p:cNvPr id="720" name="719 CuadroTexto"/>
          <p:cNvSpPr txBox="1"/>
          <p:nvPr/>
        </p:nvSpPr>
        <p:spPr>
          <a:xfrm>
            <a:off x="3865241" y="2980943"/>
            <a:ext cx="3143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b="1" dirty="0" smtClean="0"/>
              <a:t>5</a:t>
            </a:r>
            <a:endParaRPr lang="es-MX" sz="2400" b="1" dirty="0"/>
          </a:p>
        </p:txBody>
      </p:sp>
      <p:sp>
        <p:nvSpPr>
          <p:cNvPr id="881" name="880 CuadroTexto"/>
          <p:cNvSpPr txBox="1"/>
          <p:nvPr/>
        </p:nvSpPr>
        <p:spPr>
          <a:xfrm>
            <a:off x="3303269" y="2527665"/>
            <a:ext cx="8762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b="1" dirty="0" smtClean="0"/>
              <a:t>122</a:t>
            </a:r>
            <a:endParaRPr lang="es-MX" sz="1600" b="1" dirty="0"/>
          </a:p>
        </p:txBody>
      </p:sp>
      <p:grpSp>
        <p:nvGrpSpPr>
          <p:cNvPr id="2" name="30 Grupo"/>
          <p:cNvGrpSpPr/>
          <p:nvPr/>
        </p:nvGrpSpPr>
        <p:grpSpPr>
          <a:xfrm>
            <a:off x="210378" y="4360288"/>
            <a:ext cx="8719537" cy="1409700"/>
            <a:chOff x="727072" y="4324350"/>
            <a:chExt cx="11226549" cy="1409700"/>
          </a:xfrm>
        </p:grpSpPr>
        <p:grpSp>
          <p:nvGrpSpPr>
            <p:cNvPr id="4" name="512 Grupo"/>
            <p:cNvGrpSpPr/>
            <p:nvPr/>
          </p:nvGrpSpPr>
          <p:grpSpPr>
            <a:xfrm>
              <a:off x="10082167" y="4476190"/>
              <a:ext cx="1871454" cy="1200149"/>
              <a:chOff x="5000975" y="1980222"/>
              <a:chExt cx="2340205" cy="2092325"/>
            </a:xfrm>
          </p:grpSpPr>
          <p:pic>
            <p:nvPicPr>
              <p:cNvPr id="514" name="Picture 4" descr="http://raja.scene7.com/is/image/Raja/products/caja-carton-canal-doble-rajabox-formato-a3_OFF_ES_0267.jpg?image=M_CAD13A_R_S_015_F$default$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5000975" y="1980222"/>
                <a:ext cx="2092325" cy="2092325"/>
              </a:xfrm>
              <a:prstGeom prst="rect">
                <a:avLst/>
              </a:prstGeom>
              <a:noFill/>
            </p:spPr>
          </p:pic>
          <p:sp>
            <p:nvSpPr>
              <p:cNvPr id="515" name="514 CuadroTexto"/>
              <p:cNvSpPr txBox="1"/>
              <p:nvPr/>
            </p:nvSpPr>
            <p:spPr>
              <a:xfrm rot="20371740">
                <a:off x="5718265" y="2957422"/>
                <a:ext cx="1622915" cy="5902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MX" sz="1600" b="1" dirty="0" smtClean="0"/>
                  <a:t>2012</a:t>
                </a:r>
                <a:endParaRPr lang="es-MX" sz="1600" b="1" dirty="0"/>
              </a:p>
            </p:txBody>
          </p:sp>
        </p:grpSp>
        <p:grpSp>
          <p:nvGrpSpPr>
            <p:cNvPr id="5" name="515 Grupo"/>
            <p:cNvGrpSpPr/>
            <p:nvPr/>
          </p:nvGrpSpPr>
          <p:grpSpPr>
            <a:xfrm>
              <a:off x="8328025" y="4495801"/>
              <a:ext cx="1673225" cy="1200149"/>
              <a:chOff x="4975225" y="1981200"/>
              <a:chExt cx="2092325" cy="2092325"/>
            </a:xfrm>
          </p:grpSpPr>
          <p:pic>
            <p:nvPicPr>
              <p:cNvPr id="517" name="Picture 4" descr="http://raja.scene7.com/is/image/Raja/products/caja-carton-canal-doble-rajabox-formato-a3_OFF_ES_0267.jpg?image=M_CAD13A_R_S_015_F$default$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4975225" y="1981200"/>
                <a:ext cx="2092325" cy="2092325"/>
              </a:xfrm>
              <a:prstGeom prst="rect">
                <a:avLst/>
              </a:prstGeom>
              <a:noFill/>
            </p:spPr>
          </p:pic>
          <p:sp>
            <p:nvSpPr>
              <p:cNvPr id="518" name="517 CuadroTexto"/>
              <p:cNvSpPr txBox="1"/>
              <p:nvPr/>
            </p:nvSpPr>
            <p:spPr>
              <a:xfrm rot="20371740">
                <a:off x="5748500" y="2973259"/>
                <a:ext cx="1161854" cy="5902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MX" sz="1600" b="1" dirty="0" smtClean="0"/>
                  <a:t>2011</a:t>
                </a:r>
                <a:endParaRPr lang="es-MX" sz="1600" b="1" dirty="0"/>
              </a:p>
            </p:txBody>
          </p:sp>
        </p:grpSp>
        <p:grpSp>
          <p:nvGrpSpPr>
            <p:cNvPr id="6" name="525 Grupo"/>
            <p:cNvGrpSpPr/>
            <p:nvPr/>
          </p:nvGrpSpPr>
          <p:grpSpPr>
            <a:xfrm>
              <a:off x="6651625" y="4495801"/>
              <a:ext cx="1673225" cy="1200149"/>
              <a:chOff x="4975225" y="1981200"/>
              <a:chExt cx="2092325" cy="2092325"/>
            </a:xfrm>
          </p:grpSpPr>
          <p:pic>
            <p:nvPicPr>
              <p:cNvPr id="527" name="Picture 4" descr="http://raja.scene7.com/is/image/Raja/products/caja-carton-canal-doble-rajabox-formato-a3_OFF_ES_0267.jpg?image=M_CAD13A_R_S_015_F$default$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4975225" y="1981200"/>
                <a:ext cx="2092325" cy="2092325"/>
              </a:xfrm>
              <a:prstGeom prst="rect">
                <a:avLst/>
              </a:prstGeom>
              <a:noFill/>
            </p:spPr>
          </p:pic>
          <p:sp>
            <p:nvSpPr>
              <p:cNvPr id="528" name="527 CuadroTexto"/>
              <p:cNvSpPr txBox="1"/>
              <p:nvPr/>
            </p:nvSpPr>
            <p:spPr>
              <a:xfrm rot="20371740">
                <a:off x="5749852" y="3037292"/>
                <a:ext cx="1161854" cy="5902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MX" sz="1600" b="1" dirty="0" smtClean="0"/>
                  <a:t>2010</a:t>
                </a:r>
                <a:endParaRPr lang="es-MX" sz="1600" b="1" dirty="0"/>
              </a:p>
            </p:txBody>
          </p:sp>
        </p:grpSp>
        <p:grpSp>
          <p:nvGrpSpPr>
            <p:cNvPr id="7" name="528 Grupo"/>
            <p:cNvGrpSpPr/>
            <p:nvPr/>
          </p:nvGrpSpPr>
          <p:grpSpPr>
            <a:xfrm>
              <a:off x="727072" y="4533901"/>
              <a:ext cx="2224330" cy="1200149"/>
              <a:chOff x="4975225" y="1781931"/>
              <a:chExt cx="2781469" cy="2092326"/>
            </a:xfrm>
          </p:grpSpPr>
          <p:pic>
            <p:nvPicPr>
              <p:cNvPr id="550" name="Picture 4" descr="http://raja.scene7.com/is/image/Raja/products/caja-carton-canal-doble-rajabox-formato-a3_OFF_ES_0267.jpg?image=M_CAD13A_R_S_015_F$default$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4975225" y="1781931"/>
                <a:ext cx="2092325" cy="2092326"/>
              </a:xfrm>
              <a:prstGeom prst="rect">
                <a:avLst/>
              </a:prstGeom>
              <a:noFill/>
            </p:spPr>
          </p:pic>
          <p:sp>
            <p:nvSpPr>
              <p:cNvPr id="551" name="550 CuadroTexto"/>
              <p:cNvSpPr txBox="1"/>
              <p:nvPr/>
            </p:nvSpPr>
            <p:spPr>
              <a:xfrm rot="20682099">
                <a:off x="5728591" y="2673333"/>
                <a:ext cx="2028103" cy="10194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MX" sz="1600" b="1" dirty="0" smtClean="0"/>
                  <a:t>Años anteriores</a:t>
                </a:r>
                <a:endParaRPr lang="es-MX" sz="1600" b="1" dirty="0"/>
              </a:p>
            </p:txBody>
          </p:sp>
        </p:grpSp>
        <p:sp>
          <p:nvSpPr>
            <p:cNvPr id="882" name="881 CuadroTexto"/>
            <p:cNvSpPr txBox="1"/>
            <p:nvPr/>
          </p:nvSpPr>
          <p:spPr>
            <a:xfrm>
              <a:off x="3543300" y="4324350"/>
              <a:ext cx="2533651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sz="8000" dirty="0" smtClean="0"/>
                <a:t> </a:t>
              </a:r>
              <a:r>
                <a:rPr lang="es-MX" sz="4800" dirty="0" smtClean="0"/>
                <a:t>. . . ..</a:t>
              </a:r>
              <a:endParaRPr lang="es-MX" sz="4800" dirty="0"/>
            </a:p>
          </p:txBody>
        </p:sp>
      </p:grpSp>
      <p:sp>
        <p:nvSpPr>
          <p:cNvPr id="883" name="882 Elipse"/>
          <p:cNvSpPr/>
          <p:nvPr/>
        </p:nvSpPr>
        <p:spPr>
          <a:xfrm>
            <a:off x="5992902" y="3698474"/>
            <a:ext cx="2969128" cy="2800350"/>
          </a:xfrm>
          <a:prstGeom prst="ellipse">
            <a:avLst/>
          </a:prstGeom>
          <a:solidFill>
            <a:schemeClr val="accent6">
              <a:alpha val="25000"/>
            </a:schemeClr>
          </a:solidFill>
          <a:ln w="317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85" name="884 CuadroTexto"/>
          <p:cNvSpPr txBox="1"/>
          <p:nvPr/>
        </p:nvSpPr>
        <p:spPr>
          <a:xfrm>
            <a:off x="5806897" y="1759482"/>
            <a:ext cx="3086100" cy="1938992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MX" sz="2400" dirty="0" smtClean="0">
                <a:solidFill>
                  <a:schemeClr val="tx1"/>
                </a:solidFill>
              </a:rPr>
              <a:t>Solamente 13% de las citas totales recibidas en 2013 se toman en cuenta en el cálculo del factor de impacto</a:t>
            </a:r>
            <a:endParaRPr lang="es-MX" sz="2400" dirty="0">
              <a:solidFill>
                <a:schemeClr val="tx1"/>
              </a:solidFill>
            </a:endParaRPr>
          </a:p>
        </p:txBody>
      </p:sp>
      <p:sp>
        <p:nvSpPr>
          <p:cNvPr id="27" name="26 CuadroTexto"/>
          <p:cNvSpPr txBox="1"/>
          <p:nvPr/>
        </p:nvSpPr>
        <p:spPr>
          <a:xfrm>
            <a:off x="2945721" y="400511"/>
            <a:ext cx="4733435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b="1" dirty="0">
                <a:solidFill>
                  <a:srgbClr val="003300"/>
                </a:solidFill>
                <a:latin typeface="Aparajita" pitchFamily="34" charset="0"/>
                <a:cs typeface="Aparajita" pitchFamily="34" charset="0"/>
              </a:rPr>
              <a:t>Factor de impacto en </a:t>
            </a:r>
            <a:r>
              <a:rPr lang="es-MX" sz="2800" b="1" dirty="0" smtClean="0">
                <a:solidFill>
                  <a:srgbClr val="003300"/>
                </a:solidFill>
                <a:latin typeface="Aparajita" pitchFamily="34" charset="0"/>
                <a:cs typeface="Aparajita" pitchFamily="34" charset="0"/>
              </a:rPr>
              <a:t>2013 = 0.3065    </a:t>
            </a:r>
            <a:r>
              <a:rPr lang="es-MX" sz="2400" b="1" dirty="0" smtClean="0">
                <a:solidFill>
                  <a:srgbClr val="003300"/>
                </a:solidFill>
                <a:latin typeface="Aparajita" pitchFamily="34" charset="0"/>
                <a:cs typeface="Aparajita" pitchFamily="34" charset="0"/>
              </a:rPr>
              <a:t>(SciELO)</a:t>
            </a:r>
            <a:endParaRPr lang="es-MX" sz="2400" b="1" dirty="0">
              <a:solidFill>
                <a:srgbClr val="003300"/>
              </a:solidFill>
              <a:latin typeface="Aparajita" pitchFamily="34" charset="0"/>
              <a:cs typeface="Aparajita" pitchFamily="34" charset="0"/>
            </a:endParaRPr>
          </a:p>
        </p:txBody>
      </p:sp>
      <p:pic>
        <p:nvPicPr>
          <p:cNvPr id="9421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015156" y="815967"/>
            <a:ext cx="5101254" cy="6533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953379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49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448 0.00625 L 0.39253 0.25972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5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851" y="126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49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5347 -0.00509 L 0.20851 0.16042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7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090" y="826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49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2.96296E-6 L 0.10573 0.17176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7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78" y="858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49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406 -0.0331 L -0.23958 0.23449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8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691" y="1338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0" grpId="0"/>
      <p:bldP spid="150" grpId="1"/>
      <p:bldP spid="586" grpId="0"/>
      <p:bldP spid="586" grpId="1"/>
      <p:bldP spid="717" grpId="0"/>
      <p:bldP spid="717" grpId="1"/>
      <p:bldP spid="720" grpId="0"/>
      <p:bldP spid="720" grpId="1"/>
      <p:bldP spid="881" grpId="0"/>
      <p:bldP spid="881" grpId="1"/>
      <p:bldP spid="883" grpId="0" animBg="1"/>
      <p:bldP spid="885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Rectángulo"/>
          <p:cNvSpPr/>
          <p:nvPr/>
        </p:nvSpPr>
        <p:spPr>
          <a:xfrm>
            <a:off x="1615129" y="833359"/>
            <a:ext cx="609382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2400" b="1" dirty="0" smtClean="0"/>
              <a:t>Citación de la revista, 2008-2014 (SciELO)</a:t>
            </a:r>
            <a:endParaRPr lang="es-MX" sz="2400" b="1" dirty="0"/>
          </a:p>
        </p:txBody>
      </p:sp>
      <p:pic>
        <p:nvPicPr>
          <p:cNvPr id="1025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1242" y="1950720"/>
            <a:ext cx="7243678" cy="3840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31905" y="1991376"/>
            <a:ext cx="7247858" cy="38541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6 CuadroTexto"/>
          <p:cNvSpPr txBox="1"/>
          <p:nvPr/>
        </p:nvSpPr>
        <p:spPr>
          <a:xfrm>
            <a:off x="7443803" y="6321624"/>
            <a:ext cx="19062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400" dirty="0" smtClean="0">
                <a:latin typeface="Arial" pitchFamily="34" charset="0"/>
                <a:cs typeface="Arial" pitchFamily="34" charset="0"/>
              </a:rPr>
              <a:t>SciELO, febrero 2015</a:t>
            </a:r>
            <a:endParaRPr lang="es-MX" sz="14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8" name="Picture 2" descr="http://www.latindex.org/fotRev/10025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61059" y="2055109"/>
            <a:ext cx="1071563" cy="206692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7 CuadroTexto"/>
          <p:cNvSpPr txBox="1"/>
          <p:nvPr/>
        </p:nvSpPr>
        <p:spPr>
          <a:xfrm>
            <a:off x="7443803" y="6321624"/>
            <a:ext cx="19062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400" dirty="0" smtClean="0">
                <a:latin typeface="Arial" pitchFamily="34" charset="0"/>
                <a:cs typeface="Arial" pitchFamily="34" charset="0"/>
              </a:rPr>
              <a:t>SciELO, febrero 2015</a:t>
            </a:r>
            <a:endParaRPr lang="es-MX" sz="14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40962" name="Picture 2" descr="http://www.latindex.org/fotRev/10025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7582" y="1501166"/>
            <a:ext cx="1071563" cy="2066925"/>
          </a:xfrm>
          <a:prstGeom prst="rect">
            <a:avLst/>
          </a:prstGeom>
          <a:noFill/>
        </p:spPr>
      </p:pic>
      <p:sp>
        <p:nvSpPr>
          <p:cNvPr id="6" name="5 Rectángulo"/>
          <p:cNvSpPr/>
          <p:nvPr/>
        </p:nvSpPr>
        <p:spPr>
          <a:xfrm>
            <a:off x="2258941" y="441472"/>
            <a:ext cx="609382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2400" b="1" dirty="0" smtClean="0"/>
              <a:t>Citación total recibida por año de publicación del documento</a:t>
            </a:r>
            <a:br>
              <a:rPr lang="es-MX" sz="2400" b="1" dirty="0" smtClean="0"/>
            </a:br>
            <a:r>
              <a:rPr lang="es-MX" sz="2400" b="1" dirty="0" smtClean="0"/>
              <a:t>2008-2014 (SciELO)</a:t>
            </a:r>
            <a:endParaRPr lang="es-MX" sz="2400" b="1" dirty="0"/>
          </a:p>
        </p:txBody>
      </p:sp>
      <p:pic>
        <p:nvPicPr>
          <p:cNvPr id="100353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27792" y="1564724"/>
            <a:ext cx="6976739" cy="4481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5 CuadroTexto"/>
          <p:cNvSpPr txBox="1"/>
          <p:nvPr/>
        </p:nvSpPr>
        <p:spPr>
          <a:xfrm>
            <a:off x="7443803" y="6321624"/>
            <a:ext cx="19062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400" dirty="0" smtClean="0">
                <a:latin typeface="Arial" pitchFamily="34" charset="0"/>
                <a:cs typeface="Arial" pitchFamily="34" charset="0"/>
              </a:rPr>
              <a:t>SciELO, febrero 2015</a:t>
            </a:r>
            <a:endParaRPr lang="es-MX" sz="14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7" name="Picture 2" descr="http://www.latindex.org/fotRev/15507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9140" y="1849836"/>
            <a:ext cx="1112366" cy="2145631"/>
          </a:xfrm>
          <a:prstGeom prst="rect">
            <a:avLst/>
          </a:prstGeom>
          <a:noFill/>
        </p:spPr>
      </p:pic>
      <p:sp>
        <p:nvSpPr>
          <p:cNvPr id="8" name="7 Rectángulo"/>
          <p:cNvSpPr/>
          <p:nvPr/>
        </p:nvSpPr>
        <p:spPr>
          <a:xfrm>
            <a:off x="1615129" y="833359"/>
            <a:ext cx="609382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2400" b="1" dirty="0" smtClean="0"/>
              <a:t>Citación de la revista, 2008-2014 (SciELO)</a:t>
            </a:r>
            <a:endParaRPr lang="es-MX" sz="2400" b="1" dirty="0"/>
          </a:p>
        </p:txBody>
      </p:sp>
      <p:pic>
        <p:nvPicPr>
          <p:cNvPr id="993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13503" y="1785622"/>
            <a:ext cx="6763966" cy="37993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9329" name="Picture 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943041" y="1751412"/>
            <a:ext cx="6726086" cy="38133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CuadroTexto"/>
          <p:cNvSpPr txBox="1"/>
          <p:nvPr/>
        </p:nvSpPr>
        <p:spPr>
          <a:xfrm>
            <a:off x="7443803" y="6321624"/>
            <a:ext cx="19062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400" dirty="0" smtClean="0">
                <a:latin typeface="Arial" pitchFamily="34" charset="0"/>
                <a:cs typeface="Arial" pitchFamily="34" charset="0"/>
              </a:rPr>
              <a:t>SciELO, febrero 2015</a:t>
            </a:r>
            <a:endParaRPr lang="es-MX" sz="14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38914" name="Picture 2" descr="http://www.latindex.org/fotRev/15507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7131" y="1252677"/>
            <a:ext cx="1112366" cy="2145631"/>
          </a:xfrm>
          <a:prstGeom prst="rect">
            <a:avLst/>
          </a:prstGeom>
          <a:noFill/>
        </p:spPr>
      </p:pic>
      <p:sp>
        <p:nvSpPr>
          <p:cNvPr id="6" name="5 Rectángulo"/>
          <p:cNvSpPr/>
          <p:nvPr/>
        </p:nvSpPr>
        <p:spPr>
          <a:xfrm>
            <a:off x="1895047" y="404150"/>
            <a:ext cx="609382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2400" b="1" dirty="0" smtClean="0"/>
              <a:t>Citación total recibida por año de publicación del documento</a:t>
            </a:r>
            <a:br>
              <a:rPr lang="es-MX" sz="2400" b="1" dirty="0" smtClean="0"/>
            </a:br>
            <a:r>
              <a:rPr lang="es-MX" sz="2400" b="1" dirty="0" smtClean="0"/>
              <a:t>2008-2014 (SciELO)</a:t>
            </a:r>
            <a:endParaRPr lang="es-MX" sz="2400" b="1" dirty="0"/>
          </a:p>
        </p:txBody>
      </p:sp>
      <p:pic>
        <p:nvPicPr>
          <p:cNvPr id="9830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69100" y="1280162"/>
            <a:ext cx="6994844" cy="44352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1" name="Picture 7" descr="http://www.latindex.org/fotRev/1473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5622" y="1496387"/>
            <a:ext cx="1071563" cy="2066925"/>
          </a:xfrm>
          <a:prstGeom prst="rect">
            <a:avLst/>
          </a:prstGeom>
          <a:noFill/>
        </p:spPr>
      </p:pic>
      <p:sp>
        <p:nvSpPr>
          <p:cNvPr id="6" name="5 CuadroTexto"/>
          <p:cNvSpPr txBox="1"/>
          <p:nvPr/>
        </p:nvSpPr>
        <p:spPr>
          <a:xfrm>
            <a:off x="7443803" y="6321624"/>
            <a:ext cx="19062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400" dirty="0" smtClean="0">
                <a:latin typeface="Arial" pitchFamily="34" charset="0"/>
                <a:cs typeface="Arial" pitchFamily="34" charset="0"/>
              </a:rPr>
              <a:t>SciELO, febrero 2015</a:t>
            </a:r>
            <a:endParaRPr lang="es-MX" sz="1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4 Rectángulo"/>
          <p:cNvSpPr/>
          <p:nvPr/>
        </p:nvSpPr>
        <p:spPr>
          <a:xfrm>
            <a:off x="1895047" y="404150"/>
            <a:ext cx="609382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2400" b="1" dirty="0" smtClean="0"/>
              <a:t>Citación total recibida por año de publicación del documento</a:t>
            </a:r>
            <a:br>
              <a:rPr lang="es-MX" sz="2400" b="1" dirty="0" smtClean="0"/>
            </a:br>
            <a:r>
              <a:rPr lang="es-MX" sz="2400" b="1" dirty="0" smtClean="0"/>
              <a:t>1998-2014 (SciELO)</a:t>
            </a:r>
            <a:endParaRPr lang="es-MX" sz="2400" b="1" dirty="0"/>
          </a:p>
        </p:txBody>
      </p:sp>
      <p:pic>
        <p:nvPicPr>
          <p:cNvPr id="97281" name="Picture 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426096" y="1489167"/>
            <a:ext cx="7442950" cy="38578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3" name="Picture 5" descr="http://www.latindex.org/fotRev/15500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3915" y="1695423"/>
            <a:ext cx="1071563" cy="2066925"/>
          </a:xfrm>
          <a:prstGeom prst="rect">
            <a:avLst/>
          </a:prstGeom>
          <a:noFill/>
        </p:spPr>
      </p:pic>
      <p:sp>
        <p:nvSpPr>
          <p:cNvPr id="5" name="4 CuadroTexto"/>
          <p:cNvSpPr txBox="1"/>
          <p:nvPr/>
        </p:nvSpPr>
        <p:spPr>
          <a:xfrm>
            <a:off x="7443803" y="6321624"/>
            <a:ext cx="19062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400" dirty="0" smtClean="0">
                <a:latin typeface="Arial" pitchFamily="34" charset="0"/>
                <a:cs typeface="Arial" pitchFamily="34" charset="0"/>
              </a:rPr>
              <a:t>SciELO, febrero 2015</a:t>
            </a:r>
            <a:endParaRPr lang="es-MX" sz="1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5 Rectángulo"/>
          <p:cNvSpPr/>
          <p:nvPr/>
        </p:nvSpPr>
        <p:spPr>
          <a:xfrm>
            <a:off x="1895047" y="404150"/>
            <a:ext cx="609382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2400" b="1" dirty="0" smtClean="0"/>
              <a:t>Citación total recibida por año de publicación del documento</a:t>
            </a:r>
            <a:br>
              <a:rPr lang="es-MX" sz="2400" b="1" dirty="0" smtClean="0"/>
            </a:br>
            <a:r>
              <a:rPr lang="es-MX" sz="2400" b="1" dirty="0" smtClean="0"/>
              <a:t> 1998-2014 (SciELO)</a:t>
            </a:r>
            <a:endParaRPr lang="es-MX" sz="2400" b="1" dirty="0"/>
          </a:p>
        </p:txBody>
      </p:sp>
      <p:pic>
        <p:nvPicPr>
          <p:cNvPr id="9523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40331" y="1730634"/>
            <a:ext cx="7216287" cy="43030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/>
          </p:cNvSpPr>
          <p:nvPr>
            <p:ph type="title" idx="4294967295"/>
          </p:nvPr>
        </p:nvSpPr>
        <p:spPr>
          <a:xfrm>
            <a:off x="395289" y="260350"/>
            <a:ext cx="7680325" cy="674688"/>
          </a:xfrm>
        </p:spPr>
        <p:txBody>
          <a:bodyPr anchor="b">
            <a:normAutofit fontScale="90000"/>
          </a:bodyPr>
          <a:lstStyle/>
          <a:p>
            <a:pPr eaLnBrk="1" hangingPunct="1">
              <a:defRPr/>
            </a:pPr>
            <a:r>
              <a:rPr lang="es-MX" sz="4800" b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Directorios o catálogos</a:t>
            </a:r>
            <a:endParaRPr lang="es-ES" sz="4800" b="1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89091" name="Rectangle 3"/>
          <p:cNvSpPr>
            <a:spLocks noGrp="1"/>
          </p:cNvSpPr>
          <p:nvPr>
            <p:ph type="body" idx="4294967295"/>
          </p:nvPr>
        </p:nvSpPr>
        <p:spPr>
          <a:xfrm>
            <a:off x="1" y="2780928"/>
            <a:ext cx="9612560" cy="4437062"/>
          </a:xfrm>
        </p:spPr>
        <p:txBody>
          <a:bodyPr>
            <a:normAutofit/>
          </a:bodyPr>
          <a:lstStyle/>
          <a:p>
            <a:pPr marL="0" indent="0" eaLnBrk="1" hangingPunct="1">
              <a:lnSpc>
                <a:spcPct val="90000"/>
              </a:lnSpc>
              <a:buFontTx/>
              <a:buChar char="-"/>
              <a:defRPr/>
            </a:pPr>
            <a:r>
              <a:rPr lang="es-MX" sz="2800" b="1" dirty="0" smtClean="0"/>
              <a:t> ISSN</a:t>
            </a:r>
            <a:r>
              <a:rPr lang="es-MX" b="1" dirty="0" smtClean="0"/>
              <a:t> 	</a:t>
            </a:r>
            <a:r>
              <a:rPr lang="es-MX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rebuchet MS" pitchFamily="34" charset="0"/>
              </a:rPr>
              <a:t>NO</a:t>
            </a:r>
            <a:r>
              <a:rPr lang="es-MX" sz="2400" b="1" dirty="0" smtClean="0">
                <a:latin typeface="Trebuchet MS" pitchFamily="34" charset="0"/>
              </a:rPr>
              <a:t> </a:t>
            </a:r>
            <a:r>
              <a:rPr lang="es-MX" sz="2400" b="1" dirty="0" smtClean="0">
                <a:solidFill>
                  <a:schemeClr val="tx2">
                    <a:lumMod val="75000"/>
                  </a:schemeClr>
                </a:solidFill>
                <a:latin typeface="Trebuchet MS" pitchFamily="34" charset="0"/>
              </a:rPr>
              <a:t>aplica</a:t>
            </a:r>
            <a:r>
              <a:rPr lang="es-MX" sz="2400" b="1" dirty="0" smtClean="0">
                <a:latin typeface="Trebuchet MS" pitchFamily="34" charset="0"/>
              </a:rPr>
              <a:t> </a:t>
            </a:r>
            <a:r>
              <a:rPr lang="es-ES_tradnl" sz="2400" b="1" dirty="0" smtClean="0">
                <a:solidFill>
                  <a:schemeClr val="tx2"/>
                </a:solidFill>
                <a:latin typeface="Trebuchet MS" pitchFamily="34" charset="0"/>
              </a:rPr>
              <a:t>criterios de selección de tipo académico</a:t>
            </a:r>
            <a:br>
              <a:rPr lang="es-ES_tradnl" sz="2400" b="1" dirty="0" smtClean="0">
                <a:solidFill>
                  <a:schemeClr val="tx2"/>
                </a:solidFill>
                <a:latin typeface="Trebuchet MS" pitchFamily="34" charset="0"/>
              </a:rPr>
            </a:br>
            <a:r>
              <a:rPr lang="es-ES_tradnl" sz="2400" b="1" dirty="0" smtClean="0">
                <a:solidFill>
                  <a:schemeClr val="tx2"/>
                </a:solidFill>
                <a:latin typeface="Trebuchet MS" pitchFamily="34" charset="0"/>
              </a:rPr>
              <a:t>                    </a:t>
            </a:r>
            <a:r>
              <a:rPr lang="es-ES_tradnl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rebuchet MS" pitchFamily="34" charset="0"/>
              </a:rPr>
              <a:t>restringido</a:t>
            </a:r>
            <a:r>
              <a:rPr lang="es-ES_tradnl" sz="2400" b="1" dirty="0" smtClean="0">
                <a:solidFill>
                  <a:schemeClr val="tx2"/>
                </a:solidFill>
                <a:latin typeface="Trebuchet MS" pitchFamily="34" charset="0"/>
              </a:rPr>
              <a:t> a publicaciones seriadas</a:t>
            </a:r>
            <a:endParaRPr lang="es-MX" sz="2400" b="1" dirty="0" smtClean="0">
              <a:latin typeface="Trebuchet MS" pitchFamily="34" charset="0"/>
            </a:endParaRPr>
          </a:p>
          <a:p>
            <a:pPr marL="0" indent="0" eaLnBrk="1" hangingPunct="1">
              <a:lnSpc>
                <a:spcPct val="90000"/>
              </a:lnSpc>
              <a:buFontTx/>
              <a:buChar char="-"/>
              <a:defRPr/>
            </a:pPr>
            <a:r>
              <a:rPr lang="es-MX" sz="2400" b="1" dirty="0" smtClean="0"/>
              <a:t> </a:t>
            </a:r>
            <a:r>
              <a:rPr lang="es-MX" sz="2800" b="1" dirty="0" err="1" smtClean="0"/>
              <a:t>ULRICH´s</a:t>
            </a:r>
            <a:r>
              <a:rPr lang="es-MX" sz="2400" b="1" dirty="0" smtClean="0"/>
              <a:t>    </a:t>
            </a:r>
            <a:r>
              <a:rPr lang="es-MX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rebuchet MS" pitchFamily="34" charset="0"/>
              </a:rPr>
              <a:t>NO</a:t>
            </a:r>
            <a:r>
              <a:rPr lang="es-MX" sz="2400" b="1" dirty="0" smtClean="0">
                <a:latin typeface="Trebuchet MS" pitchFamily="34" charset="0"/>
              </a:rPr>
              <a:t> </a:t>
            </a:r>
            <a:r>
              <a:rPr lang="es-MX" sz="2400" b="1" dirty="0" smtClean="0">
                <a:solidFill>
                  <a:schemeClr val="tx2">
                    <a:lumMod val="75000"/>
                  </a:schemeClr>
                </a:solidFill>
                <a:latin typeface="Trebuchet MS" pitchFamily="34" charset="0"/>
              </a:rPr>
              <a:t>aplica</a:t>
            </a:r>
            <a:r>
              <a:rPr lang="es-MX" sz="2400" b="1" dirty="0" smtClean="0">
                <a:latin typeface="Trebuchet MS" pitchFamily="34" charset="0"/>
              </a:rPr>
              <a:t> </a:t>
            </a:r>
            <a:r>
              <a:rPr lang="es-ES_tradnl" sz="2400" b="1" dirty="0" smtClean="0">
                <a:solidFill>
                  <a:schemeClr val="tx2"/>
                </a:solidFill>
                <a:latin typeface="Trebuchet MS" pitchFamily="34" charset="0"/>
              </a:rPr>
              <a:t>criterios de selección de tipo académico</a:t>
            </a:r>
            <a:r>
              <a:rPr lang="es-ES_tradnl" sz="2800" b="1" dirty="0" smtClean="0">
                <a:solidFill>
                  <a:schemeClr val="tx2"/>
                </a:solidFill>
                <a:latin typeface="Trebuchet MS" pitchFamily="34" charset="0"/>
              </a:rPr>
              <a:t> </a:t>
            </a:r>
            <a:br>
              <a:rPr lang="es-ES_tradnl" sz="2800" b="1" dirty="0" smtClean="0">
                <a:solidFill>
                  <a:schemeClr val="tx2"/>
                </a:solidFill>
                <a:latin typeface="Trebuchet MS" pitchFamily="34" charset="0"/>
              </a:rPr>
            </a:br>
            <a:r>
              <a:rPr lang="es-ES_tradnl" sz="2400" b="1" dirty="0" smtClean="0">
                <a:solidFill>
                  <a:schemeClr val="tx2"/>
                </a:solidFill>
                <a:latin typeface="Trebuchet MS" pitchFamily="34" charset="0"/>
              </a:rPr>
              <a:t>                    </a:t>
            </a:r>
            <a:r>
              <a:rPr lang="es-ES_tradnl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restringido</a:t>
            </a:r>
            <a:r>
              <a:rPr lang="es-ES_tradnl" sz="2400" b="1" dirty="0" smtClean="0">
                <a:solidFill>
                  <a:schemeClr val="tx2"/>
                </a:solidFill>
              </a:rPr>
              <a:t> a publicaciones seriadas</a:t>
            </a:r>
            <a:endParaRPr lang="es-MX" sz="2400" b="1" dirty="0" smtClean="0"/>
          </a:p>
          <a:p>
            <a:pPr marL="0" indent="0" eaLnBrk="1" hangingPunct="1">
              <a:lnSpc>
                <a:spcPct val="90000"/>
              </a:lnSpc>
              <a:buFontTx/>
              <a:buChar char="-"/>
              <a:defRPr/>
            </a:pPr>
            <a:r>
              <a:rPr lang="es-MX" sz="2400" b="1" dirty="0" smtClean="0"/>
              <a:t> </a:t>
            </a:r>
            <a:r>
              <a:rPr lang="es-MX" sz="2800" b="1" dirty="0" err="1" smtClean="0"/>
              <a:t>Latindex</a:t>
            </a:r>
            <a:r>
              <a:rPr lang="es-MX" b="1" dirty="0" smtClean="0"/>
              <a:t>    </a:t>
            </a:r>
            <a:r>
              <a:rPr lang="es-MX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DIRECTORIO  </a:t>
            </a:r>
            <a:r>
              <a:rPr lang="es-ES_tradnl" sz="2400" b="1" dirty="0" smtClean="0">
                <a:solidFill>
                  <a:schemeClr val="tx2"/>
                </a:solidFill>
              </a:rPr>
              <a:t>restringido a publicaciones académicas</a:t>
            </a:r>
            <a:br>
              <a:rPr lang="es-ES_tradnl" sz="2400" b="1" dirty="0" smtClean="0">
                <a:solidFill>
                  <a:schemeClr val="tx2"/>
                </a:solidFill>
              </a:rPr>
            </a:br>
            <a:r>
              <a:rPr lang="es-ES_tradnl" sz="2400" b="1" dirty="0" smtClean="0">
                <a:solidFill>
                  <a:schemeClr val="tx2"/>
                </a:solidFill>
              </a:rPr>
              <a:t>                          </a:t>
            </a:r>
            <a:r>
              <a:rPr lang="es-MX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CATÁLOGO </a:t>
            </a:r>
            <a:r>
              <a:rPr lang="es-ES_tradnl" sz="2400" b="1" dirty="0" smtClean="0">
                <a:solidFill>
                  <a:schemeClr val="tx2"/>
                </a:solidFill>
              </a:rPr>
              <a:t>criterios de calidad </a:t>
            </a:r>
            <a:endParaRPr lang="es-MX" sz="2400" b="1" dirty="0" smtClean="0"/>
          </a:p>
          <a:p>
            <a:pPr marL="0" indent="0" eaLnBrk="1" hangingPunct="1">
              <a:lnSpc>
                <a:spcPct val="90000"/>
              </a:lnSpc>
              <a:buFontTx/>
              <a:buNone/>
              <a:defRPr/>
            </a:pPr>
            <a:endParaRPr lang="es-MX" sz="2400" b="1" dirty="0" smtClean="0"/>
          </a:p>
          <a:p>
            <a:pPr marL="0" indent="0" eaLnBrk="1" hangingPunct="1">
              <a:lnSpc>
                <a:spcPct val="90000"/>
              </a:lnSpc>
              <a:buFontTx/>
              <a:buChar char="-"/>
              <a:defRPr/>
            </a:pPr>
            <a:r>
              <a:rPr lang="es-MX" sz="2400" b="1" dirty="0" smtClean="0"/>
              <a:t>Índice CONACYT </a:t>
            </a:r>
            <a:r>
              <a:rPr lang="es-MX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rebuchet MS" pitchFamily="34" charset="0"/>
              </a:rPr>
              <a:t>DIRECTORIO   </a:t>
            </a:r>
            <a:r>
              <a:rPr lang="es-ES_tradnl" sz="2400" b="1" dirty="0" smtClean="0">
                <a:solidFill>
                  <a:schemeClr val="tx2"/>
                </a:solidFill>
                <a:latin typeface="Trebuchet MS" pitchFamily="34" charset="0"/>
              </a:rPr>
              <a:t>revistas de excelencia</a:t>
            </a:r>
            <a:endParaRPr lang="es-ES" sz="2400" b="1" dirty="0" smtClean="0">
              <a:solidFill>
                <a:schemeClr val="tx2"/>
              </a:solidFill>
              <a:latin typeface="Trebuchet MS" pitchFamily="34" charset="0"/>
            </a:endParaRPr>
          </a:p>
        </p:txBody>
      </p:sp>
      <p:sp>
        <p:nvSpPr>
          <p:cNvPr id="89092" name="Rectangle 4"/>
          <p:cNvSpPr>
            <a:spLocks/>
          </p:cNvSpPr>
          <p:nvPr/>
        </p:nvSpPr>
        <p:spPr bwMode="auto">
          <a:xfrm>
            <a:off x="0" y="836712"/>
            <a:ext cx="9144000" cy="1582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hangingPunct="0">
              <a:spcBef>
                <a:spcPts val="1200"/>
              </a:spcBef>
              <a:buClr>
                <a:srgbClr val="838995"/>
              </a:buClr>
              <a:buFontTx/>
              <a:buChar char="-"/>
              <a:defRPr/>
            </a:pPr>
            <a:r>
              <a:rPr lang="es-MX" sz="4400" b="1" dirty="0">
                <a:latin typeface="Corbel" pitchFamily="34" charset="0"/>
                <a:cs typeface="Tahoma" pitchFamily="34" charset="0"/>
              </a:rPr>
              <a:t> </a:t>
            </a:r>
            <a:r>
              <a:rPr lang="es-MX" sz="3600" b="1" dirty="0">
                <a:latin typeface="Corbel" pitchFamily="34" charset="0"/>
                <a:cs typeface="Tahoma" pitchFamily="34" charset="0"/>
              </a:rPr>
              <a:t>Información sobre la revista </a:t>
            </a:r>
            <a:r>
              <a:rPr lang="es-MX" sz="3600" b="1" dirty="0" smtClean="0">
                <a:latin typeface="Corbel" pitchFamily="34" charset="0"/>
                <a:cs typeface="Tahoma" pitchFamily="34" charset="0"/>
              </a:rPr>
              <a:t>        </a:t>
            </a:r>
            <a:r>
              <a:rPr lang="es-MX" sz="3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rbel" pitchFamily="34" charset="0"/>
                <a:cs typeface="Tahoma" pitchFamily="34" charset="0"/>
              </a:rPr>
              <a:t>No</a:t>
            </a:r>
            <a:r>
              <a:rPr lang="es-MX" sz="3600" b="1" dirty="0" smtClean="0">
                <a:latin typeface="Corbel" pitchFamily="34" charset="0"/>
                <a:cs typeface="Tahoma" pitchFamily="34" charset="0"/>
              </a:rPr>
              <a:t> </a:t>
            </a:r>
            <a:r>
              <a:rPr lang="es-MX" sz="3600" b="1" dirty="0">
                <a:latin typeface="Corbel" pitchFamily="34" charset="0"/>
                <a:cs typeface="Tahoma" pitchFamily="34" charset="0"/>
              </a:rPr>
              <a:t>de </a:t>
            </a:r>
            <a:r>
              <a:rPr lang="es-MX" sz="3600" b="1" dirty="0" smtClean="0">
                <a:latin typeface="Corbel" pitchFamily="34" charset="0"/>
                <a:cs typeface="Tahoma" pitchFamily="34" charset="0"/>
              </a:rPr>
              <a:t>los</a:t>
            </a:r>
            <a:br>
              <a:rPr lang="es-MX" sz="3600" b="1" dirty="0" smtClean="0">
                <a:latin typeface="Corbel" pitchFamily="34" charset="0"/>
                <a:cs typeface="Tahoma" pitchFamily="34" charset="0"/>
              </a:rPr>
            </a:br>
            <a:r>
              <a:rPr lang="es-MX" sz="3600" b="1" dirty="0" smtClean="0">
                <a:latin typeface="Corbel" pitchFamily="34" charset="0"/>
                <a:cs typeface="Tahoma" pitchFamily="34" charset="0"/>
              </a:rPr>
              <a:t>                                                                      artículos</a:t>
            </a:r>
            <a:endParaRPr lang="es-MX" sz="3600" b="1" dirty="0">
              <a:latin typeface="Corbel" pitchFamily="34" charset="0"/>
              <a:cs typeface="Tahoma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90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90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90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90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90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90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90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90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90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890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90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90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091" grpId="0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585" name="Picture 2" descr="Img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77528" y="458391"/>
            <a:ext cx="6823472" cy="55423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3 CuadroTexto"/>
          <p:cNvSpPr txBox="1">
            <a:spLocks noChangeArrowheads="1"/>
          </p:cNvSpPr>
          <p:nvPr/>
        </p:nvSpPr>
        <p:spPr bwMode="auto">
          <a:xfrm>
            <a:off x="3179861" y="1720928"/>
            <a:ext cx="972740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s-MX" sz="21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  <a:cs typeface="Arial" charset="0"/>
              </a:rPr>
              <a:t>1 año</a:t>
            </a:r>
          </a:p>
        </p:txBody>
      </p:sp>
      <p:sp>
        <p:nvSpPr>
          <p:cNvPr id="5" name="4 CuadroTexto"/>
          <p:cNvSpPr txBox="1">
            <a:spLocks noChangeArrowheads="1"/>
          </p:cNvSpPr>
          <p:nvPr/>
        </p:nvSpPr>
        <p:spPr bwMode="auto">
          <a:xfrm>
            <a:off x="3208438" y="2086024"/>
            <a:ext cx="1565672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s-MX" sz="21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  <a:cs typeface="Arial" charset="0"/>
              </a:rPr>
              <a:t>2 años</a:t>
            </a:r>
          </a:p>
        </p:txBody>
      </p:sp>
      <p:sp>
        <p:nvSpPr>
          <p:cNvPr id="6" name="5 CuadroTexto"/>
          <p:cNvSpPr txBox="1">
            <a:spLocks noChangeArrowheads="1"/>
          </p:cNvSpPr>
          <p:nvPr/>
        </p:nvSpPr>
        <p:spPr bwMode="auto">
          <a:xfrm>
            <a:off x="4729461" y="1662520"/>
            <a:ext cx="3131344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s-MX" b="1" u="sng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  <a:cs typeface="Arial" charset="0"/>
              </a:rPr>
              <a:t>Vida media</a:t>
            </a:r>
            <a:r>
              <a:rPr lang="es-MX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  <a:cs typeface="Arial" charset="0"/>
              </a:rPr>
              <a:t>: años en los que se acumulan el 50% de las citas que recibe una revista</a:t>
            </a:r>
          </a:p>
        </p:txBody>
      </p:sp>
      <p:sp>
        <p:nvSpPr>
          <p:cNvPr id="2" name="Elipse 1"/>
          <p:cNvSpPr/>
          <p:nvPr/>
        </p:nvSpPr>
        <p:spPr>
          <a:xfrm>
            <a:off x="1264444" y="5114925"/>
            <a:ext cx="614363" cy="635794"/>
          </a:xfrm>
          <a:prstGeom prst="ellipse">
            <a:avLst/>
          </a:prstGeom>
          <a:solidFill>
            <a:srgbClr val="F76639">
              <a:alpha val="47059"/>
            </a:srgbClr>
          </a:solidFill>
          <a:ln>
            <a:solidFill>
              <a:srgbClr val="D4270A">
                <a:alpha val="45098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1350">
              <a:solidFill>
                <a:srgbClr val="FF0000"/>
              </a:solidFill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1" y="5473719"/>
            <a:ext cx="1964531" cy="300082"/>
          </a:xfrm>
          <a:prstGeom prst="rect">
            <a:avLst/>
          </a:prstGeom>
          <a:solidFill>
            <a:srgbClr val="FF0000">
              <a:alpha val="33000"/>
            </a:srgb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s-MX" sz="1350" b="1" dirty="0"/>
              <a:t>Publicación del artículo</a:t>
            </a:r>
          </a:p>
        </p:txBody>
      </p:sp>
      <p:sp>
        <p:nvSpPr>
          <p:cNvPr id="8" name="Rectángulo 7"/>
          <p:cNvSpPr/>
          <p:nvPr/>
        </p:nvSpPr>
        <p:spPr>
          <a:xfrm>
            <a:off x="1521619" y="1221582"/>
            <a:ext cx="357188" cy="3964781"/>
          </a:xfrm>
          <a:prstGeom prst="rect">
            <a:avLst/>
          </a:prstGeom>
          <a:solidFill>
            <a:srgbClr val="FF0000">
              <a:alpha val="47843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1350"/>
          </a:p>
        </p:txBody>
      </p:sp>
      <p:sp>
        <p:nvSpPr>
          <p:cNvPr id="10" name="Rectángulo 9"/>
          <p:cNvSpPr/>
          <p:nvPr/>
        </p:nvSpPr>
        <p:spPr>
          <a:xfrm>
            <a:off x="1521619" y="1219111"/>
            <a:ext cx="701278" cy="3964781"/>
          </a:xfrm>
          <a:prstGeom prst="rect">
            <a:avLst/>
          </a:prstGeom>
          <a:solidFill>
            <a:srgbClr val="FF0000">
              <a:alpha val="47843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1350"/>
          </a:p>
        </p:txBody>
      </p:sp>
      <p:sp>
        <p:nvSpPr>
          <p:cNvPr id="11" name="Rectángulo 10"/>
          <p:cNvSpPr/>
          <p:nvPr/>
        </p:nvSpPr>
        <p:spPr>
          <a:xfrm>
            <a:off x="1521619" y="1213618"/>
            <a:ext cx="1721645" cy="3964781"/>
          </a:xfrm>
          <a:prstGeom prst="rect">
            <a:avLst/>
          </a:prstGeom>
          <a:solidFill>
            <a:srgbClr val="FF0000">
              <a:alpha val="47843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1350"/>
          </a:p>
        </p:txBody>
      </p:sp>
      <p:sp>
        <p:nvSpPr>
          <p:cNvPr id="12" name="Rectángulo 11"/>
          <p:cNvSpPr/>
          <p:nvPr/>
        </p:nvSpPr>
        <p:spPr>
          <a:xfrm rot="16200000">
            <a:off x="3426917" y="561496"/>
            <a:ext cx="357188" cy="1967510"/>
          </a:xfrm>
          <a:prstGeom prst="rect">
            <a:avLst/>
          </a:prstGeom>
          <a:solidFill>
            <a:srgbClr val="FF0000">
              <a:alpha val="47843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1350"/>
          </a:p>
        </p:txBody>
      </p:sp>
      <p:sp>
        <p:nvSpPr>
          <p:cNvPr id="13" name="Rectángulo 12"/>
          <p:cNvSpPr/>
          <p:nvPr/>
        </p:nvSpPr>
        <p:spPr>
          <a:xfrm rot="16200000">
            <a:off x="2326780" y="93074"/>
            <a:ext cx="357188" cy="1967510"/>
          </a:xfrm>
          <a:prstGeom prst="rect">
            <a:avLst/>
          </a:prstGeom>
          <a:solidFill>
            <a:srgbClr val="FF0000">
              <a:alpha val="47843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1350"/>
          </a:p>
        </p:txBody>
      </p:sp>
      <p:sp>
        <p:nvSpPr>
          <p:cNvPr id="14" name="4 CuadroTexto"/>
          <p:cNvSpPr txBox="1">
            <a:spLocks noChangeArrowheads="1"/>
          </p:cNvSpPr>
          <p:nvPr/>
        </p:nvSpPr>
        <p:spPr bwMode="auto">
          <a:xfrm>
            <a:off x="3202186" y="2505360"/>
            <a:ext cx="1565672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s-MX" sz="21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  <a:cs typeface="Arial" charset="0"/>
              </a:rPr>
              <a:t>5 años</a:t>
            </a:r>
          </a:p>
        </p:txBody>
      </p:sp>
      <p:sp>
        <p:nvSpPr>
          <p:cNvPr id="15" name="Rectángulo 14"/>
          <p:cNvSpPr/>
          <p:nvPr/>
        </p:nvSpPr>
        <p:spPr>
          <a:xfrm rot="16200000">
            <a:off x="3744817" y="2530377"/>
            <a:ext cx="283955" cy="1156104"/>
          </a:xfrm>
          <a:prstGeom prst="rect">
            <a:avLst/>
          </a:prstGeom>
          <a:solidFill>
            <a:srgbClr val="0070C0">
              <a:alpha val="47843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1350"/>
          </a:p>
        </p:txBody>
      </p:sp>
      <p:sp>
        <p:nvSpPr>
          <p:cNvPr id="19" name="Forma libre 18"/>
          <p:cNvSpPr/>
          <p:nvPr/>
        </p:nvSpPr>
        <p:spPr>
          <a:xfrm>
            <a:off x="1535907" y="2595063"/>
            <a:ext cx="6336506" cy="2555581"/>
          </a:xfrm>
          <a:custGeom>
            <a:avLst/>
            <a:gdLst>
              <a:gd name="connsiteX0" fmla="*/ 0 w 8448675"/>
              <a:gd name="connsiteY0" fmla="*/ 3407441 h 3407441"/>
              <a:gd name="connsiteX1" fmla="*/ 4219575 w 8448675"/>
              <a:gd name="connsiteY1" fmla="*/ 54641 h 3407441"/>
              <a:gd name="connsiteX2" fmla="*/ 6229350 w 8448675"/>
              <a:gd name="connsiteY2" fmla="*/ 1369091 h 3407441"/>
              <a:gd name="connsiteX3" fmla="*/ 8448675 w 8448675"/>
              <a:gd name="connsiteY3" fmla="*/ 1921541 h 3407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448675" h="3407441">
                <a:moveTo>
                  <a:pt x="0" y="3407441"/>
                </a:moveTo>
                <a:cubicBezTo>
                  <a:pt x="1590675" y="1900903"/>
                  <a:pt x="3181350" y="394366"/>
                  <a:pt x="4219575" y="54641"/>
                </a:cubicBezTo>
                <a:cubicBezTo>
                  <a:pt x="5257800" y="-285084"/>
                  <a:pt x="5524500" y="1057941"/>
                  <a:pt x="6229350" y="1369091"/>
                </a:cubicBezTo>
                <a:cubicBezTo>
                  <a:pt x="6934200" y="1680241"/>
                  <a:pt x="8448675" y="1921541"/>
                  <a:pt x="8448675" y="1921541"/>
                </a:cubicBezTo>
              </a:path>
            </a:pathLst>
          </a:custGeom>
          <a:noFill/>
          <a:ln w="57150">
            <a:solidFill>
              <a:srgbClr val="00B0F0"/>
            </a:solidFill>
          </a:ln>
          <a:effectLst>
            <a:outerShdw blurRad="50800" dist="50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1350"/>
          </a:p>
        </p:txBody>
      </p:sp>
    </p:spTree>
    <p:extLst>
      <p:ext uri="{BB962C8B-B14F-4D97-AF65-F5344CB8AC3E}">
        <p14:creationId xmlns:p14="http://schemas.microsoft.com/office/powerpoint/2010/main" val="1978228891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2" grpId="0" animBg="1"/>
      <p:bldP spid="3" grpId="0" animBg="1"/>
      <p:bldP spid="8" grpId="0" animBg="1"/>
      <p:bldP spid="10" grpId="0" animBg="1"/>
      <p:bldP spid="11" grpId="0" animBg="1"/>
      <p:bldP spid="12" grpId="0" animBg="1"/>
      <p:bldP spid="13" grpId="0" animBg="1"/>
      <p:bldP spid="14" grpId="0"/>
      <p:bldP spid="19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4" name="Picture 8" descr="http://www.revespcardiol.org/imatges/25/25v58n10/grande/25v58n10-13079921tab01.g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04"/>
          <a:stretch/>
        </p:blipFill>
        <p:spPr bwMode="auto">
          <a:xfrm>
            <a:off x="0" y="1"/>
            <a:ext cx="478802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adroTexto 5"/>
          <p:cNvSpPr txBox="1"/>
          <p:nvPr/>
        </p:nvSpPr>
        <p:spPr>
          <a:xfrm>
            <a:off x="4932040" y="116632"/>
            <a:ext cx="4104456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s-MX" sz="3600" b="1" dirty="0" smtClean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Crítica vs. FI</a:t>
            </a:r>
            <a:endParaRPr lang="es-MX" sz="3600" b="1" dirty="0">
              <a:solidFill>
                <a:srgbClr val="FFC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Rectángulo 6"/>
          <p:cNvSpPr/>
          <p:nvPr/>
        </p:nvSpPr>
        <p:spPr>
          <a:xfrm>
            <a:off x="107504" y="980728"/>
            <a:ext cx="4680520" cy="2880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0" name="CuadroTexto 9"/>
          <p:cNvSpPr txBox="1"/>
          <p:nvPr/>
        </p:nvSpPr>
        <p:spPr>
          <a:xfrm>
            <a:off x="4788024" y="3170708"/>
            <a:ext cx="4248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dirty="0" smtClean="0"/>
              <a:t>Citas recibidas por documentos publicados</a:t>
            </a:r>
            <a:endParaRPr lang="es-MX" dirty="0"/>
          </a:p>
        </p:txBody>
      </p:sp>
      <p:sp>
        <p:nvSpPr>
          <p:cNvPr id="15" name="CuadroTexto 14"/>
          <p:cNvSpPr txBox="1"/>
          <p:nvPr/>
        </p:nvSpPr>
        <p:spPr>
          <a:xfrm>
            <a:off x="4788024" y="3575126"/>
            <a:ext cx="4248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dirty="0" smtClean="0"/>
              <a:t>Números de documentos publicados</a:t>
            </a:r>
            <a:endParaRPr lang="es-MX" dirty="0"/>
          </a:p>
        </p:txBody>
      </p:sp>
      <p:cxnSp>
        <p:nvCxnSpPr>
          <p:cNvPr id="12" name="Conector recto 11"/>
          <p:cNvCxnSpPr/>
          <p:nvPr/>
        </p:nvCxnSpPr>
        <p:spPr>
          <a:xfrm>
            <a:off x="4788024" y="3540040"/>
            <a:ext cx="424847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upo 15"/>
          <p:cNvGrpSpPr/>
          <p:nvPr/>
        </p:nvGrpSpPr>
        <p:grpSpPr>
          <a:xfrm>
            <a:off x="5364088" y="771686"/>
            <a:ext cx="2956037" cy="2390298"/>
            <a:chOff x="5364088" y="771686"/>
            <a:chExt cx="2956037" cy="2390298"/>
          </a:xfrm>
        </p:grpSpPr>
        <p:sp>
          <p:nvSpPr>
            <p:cNvPr id="14" name="Pentágono 13"/>
            <p:cNvSpPr/>
            <p:nvPr/>
          </p:nvSpPr>
          <p:spPr>
            <a:xfrm rot="5400000">
              <a:off x="5661332" y="503191"/>
              <a:ext cx="2390298" cy="2927288"/>
            </a:xfrm>
            <a:prstGeom prst="homePlate">
              <a:avLst>
                <a:gd name="adj" fmla="val 5215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1" name="CuadroTexto 20"/>
            <p:cNvSpPr txBox="1"/>
            <p:nvPr/>
          </p:nvSpPr>
          <p:spPr>
            <a:xfrm>
              <a:off x="5364088" y="1124744"/>
              <a:ext cx="2956037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24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Incluye cualquier cita a cualquier documento</a:t>
              </a:r>
              <a:endParaRPr lang="es-MX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17" name="Pentágono 16"/>
          <p:cNvSpPr/>
          <p:nvPr/>
        </p:nvSpPr>
        <p:spPr>
          <a:xfrm rot="16200000">
            <a:off x="5634441" y="3450632"/>
            <a:ext cx="2663143" cy="3720966"/>
          </a:xfrm>
          <a:prstGeom prst="homePlat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4" name="CuadroTexto 23"/>
          <p:cNvSpPr txBox="1"/>
          <p:nvPr/>
        </p:nvSpPr>
        <p:spPr>
          <a:xfrm>
            <a:off x="5436096" y="5029727"/>
            <a:ext cx="3096344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000" b="1" dirty="0" smtClean="0">
                <a:solidFill>
                  <a:schemeClr val="bg1"/>
                </a:solidFill>
              </a:rPr>
              <a:t>Sólo artículos “citables”</a:t>
            </a:r>
            <a:r>
              <a:rPr lang="es-MX" dirty="0" smtClean="0">
                <a:solidFill>
                  <a:schemeClr val="bg1"/>
                </a:solidFill>
              </a:rPr>
              <a:t>:</a:t>
            </a:r>
          </a:p>
          <a:p>
            <a:pPr algn="ctr"/>
            <a:r>
              <a:rPr lang="es-MX" sz="2400" dirty="0" smtClean="0">
                <a:solidFill>
                  <a:schemeClr val="bg1"/>
                </a:solidFill>
              </a:rPr>
              <a:t>Artículos originales</a:t>
            </a:r>
          </a:p>
          <a:p>
            <a:pPr algn="ctr"/>
            <a:r>
              <a:rPr lang="es-MX" sz="2400" dirty="0" smtClean="0">
                <a:solidFill>
                  <a:schemeClr val="bg1"/>
                </a:solidFill>
              </a:rPr>
              <a:t>Conferencias congresos (</a:t>
            </a:r>
            <a:r>
              <a:rPr lang="es-MX" sz="2400" dirty="0" err="1" smtClean="0">
                <a:solidFill>
                  <a:schemeClr val="bg1"/>
                </a:solidFill>
              </a:rPr>
              <a:t>proceedings</a:t>
            </a:r>
            <a:r>
              <a:rPr lang="es-MX" sz="2400" dirty="0" smtClean="0">
                <a:solidFill>
                  <a:schemeClr val="bg1"/>
                </a:solidFill>
              </a:rPr>
              <a:t>)</a:t>
            </a:r>
            <a:endParaRPr lang="es-MX" sz="2400" dirty="0">
              <a:solidFill>
                <a:schemeClr val="bg1"/>
              </a:solidFill>
            </a:endParaRPr>
          </a:p>
        </p:txBody>
      </p:sp>
      <p:sp>
        <p:nvSpPr>
          <p:cNvPr id="18" name="CuadroTexto 17"/>
          <p:cNvSpPr txBox="1"/>
          <p:nvPr/>
        </p:nvSpPr>
        <p:spPr>
          <a:xfrm>
            <a:off x="4817910" y="3313482"/>
            <a:ext cx="4473247" cy="52322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s-MX" sz="2800" b="1" dirty="0" smtClean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asimetría arbitraria</a:t>
            </a:r>
            <a:endParaRPr lang="es-MX" sz="2800" b="1" dirty="0">
              <a:solidFill>
                <a:srgbClr val="FFC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7" name="Rectángulo 26"/>
          <p:cNvSpPr/>
          <p:nvPr/>
        </p:nvSpPr>
        <p:spPr>
          <a:xfrm>
            <a:off x="103226" y="1431766"/>
            <a:ext cx="4680520" cy="34104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3" name="CuadroTexto 22"/>
          <p:cNvSpPr txBox="1"/>
          <p:nvPr/>
        </p:nvSpPr>
        <p:spPr>
          <a:xfrm>
            <a:off x="4817910" y="745099"/>
            <a:ext cx="4360254" cy="156966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MX" sz="2400" b="1" dirty="0" smtClean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Los artículos de revisión soy muy citados </a:t>
            </a:r>
            <a:br>
              <a:rPr lang="es-MX" sz="2400" b="1" dirty="0" smtClean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s-MX" sz="2400" b="1" dirty="0" smtClean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“inflan” el FI </a:t>
            </a:r>
            <a:endParaRPr lang="es-MX" sz="2400" b="1" dirty="0">
              <a:solidFill>
                <a:srgbClr val="FFC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0" name="CuadroTexto 29"/>
          <p:cNvSpPr txBox="1"/>
          <p:nvPr/>
        </p:nvSpPr>
        <p:spPr>
          <a:xfrm>
            <a:off x="4817910" y="2284906"/>
            <a:ext cx="4360254" cy="156966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MX" sz="2400" b="1" dirty="0" smtClean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Ventana de tiempo: </a:t>
            </a:r>
          </a:p>
          <a:p>
            <a:pPr algn="ctr"/>
            <a:r>
              <a:rPr lang="es-MX" sz="2400" b="1" dirty="0" smtClean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 dinámica de citación varia según la disciplina</a:t>
            </a:r>
            <a:endParaRPr lang="es-MX" sz="2400" b="1" dirty="0">
              <a:solidFill>
                <a:srgbClr val="FFC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1" name="CuadroTexto 30"/>
          <p:cNvSpPr txBox="1"/>
          <p:nvPr/>
        </p:nvSpPr>
        <p:spPr>
          <a:xfrm>
            <a:off x="4817910" y="3745064"/>
            <a:ext cx="4360254" cy="156966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MX" sz="2400" b="1" dirty="0" smtClean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Cs. Naturales alcanzan su máximo de citas en menor tiempo que las Cs. Sociales</a:t>
            </a:r>
            <a:endParaRPr lang="es-MX" sz="2400" b="1" dirty="0">
              <a:solidFill>
                <a:srgbClr val="FFC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2" name="Rectángulo 31"/>
          <p:cNvSpPr/>
          <p:nvPr/>
        </p:nvSpPr>
        <p:spPr>
          <a:xfrm>
            <a:off x="53752" y="4859202"/>
            <a:ext cx="4680520" cy="34104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3" name="Rectángulo 32"/>
          <p:cNvSpPr/>
          <p:nvPr/>
        </p:nvSpPr>
        <p:spPr>
          <a:xfrm>
            <a:off x="53752" y="5220095"/>
            <a:ext cx="4680520" cy="29713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4" name="Rectángulo 33"/>
          <p:cNvSpPr/>
          <p:nvPr/>
        </p:nvSpPr>
        <p:spPr>
          <a:xfrm>
            <a:off x="38983" y="5513843"/>
            <a:ext cx="4680520" cy="29713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5" name="Rectángulo 34"/>
          <p:cNvSpPr/>
          <p:nvPr/>
        </p:nvSpPr>
        <p:spPr>
          <a:xfrm>
            <a:off x="38983" y="5830824"/>
            <a:ext cx="4680520" cy="29713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6" name="CuadroTexto 35"/>
          <p:cNvSpPr txBox="1"/>
          <p:nvPr/>
        </p:nvSpPr>
        <p:spPr>
          <a:xfrm>
            <a:off x="4817910" y="5289162"/>
            <a:ext cx="4360254" cy="83099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MX" sz="2400" b="1" dirty="0" smtClean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Cs. Sociales citan más libros</a:t>
            </a:r>
            <a:endParaRPr lang="es-MX" sz="2400" b="1" dirty="0">
              <a:solidFill>
                <a:srgbClr val="FFC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7" name="CuadroTexto 36"/>
          <p:cNvSpPr txBox="1"/>
          <p:nvPr/>
        </p:nvSpPr>
        <p:spPr>
          <a:xfrm>
            <a:off x="4212605" y="6116213"/>
            <a:ext cx="5033513" cy="83099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MX" sz="2400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Período de latencia: maduración de experimentos</a:t>
            </a:r>
            <a:endParaRPr lang="es-MX" sz="24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8" name="CuadroTexto 37"/>
          <p:cNvSpPr txBox="1"/>
          <p:nvPr/>
        </p:nvSpPr>
        <p:spPr>
          <a:xfrm>
            <a:off x="4845485" y="3718290"/>
            <a:ext cx="4362565" cy="83099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MX" sz="2400" b="1" dirty="0" err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Cs.básicas</a:t>
            </a:r>
            <a:r>
              <a:rPr lang="es-MX" sz="2400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reciben más citas</a:t>
            </a:r>
            <a:endParaRPr lang="es-MX" sz="24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9" name="CuadroTexto 38"/>
          <p:cNvSpPr txBox="1"/>
          <p:nvPr/>
        </p:nvSpPr>
        <p:spPr>
          <a:xfrm>
            <a:off x="4431061" y="4483216"/>
            <a:ext cx="4712939" cy="156966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MX" sz="2400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No. Medio de citas es diferente por disciplina:</a:t>
            </a:r>
            <a:br>
              <a:rPr lang="es-MX" sz="2400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s-MX" sz="2400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Bioquímica &gt; Matemáticas</a:t>
            </a:r>
            <a:endParaRPr lang="es-MX" sz="24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0" name="Rectángulo 39"/>
          <p:cNvSpPr/>
          <p:nvPr/>
        </p:nvSpPr>
        <p:spPr>
          <a:xfrm>
            <a:off x="50043" y="3329037"/>
            <a:ext cx="4680520" cy="34104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5" name="Rectángulo 24"/>
          <p:cNvSpPr/>
          <p:nvPr/>
        </p:nvSpPr>
        <p:spPr>
          <a:xfrm>
            <a:off x="103226" y="2401465"/>
            <a:ext cx="4540782" cy="30745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3" name="Rectángulo 42"/>
          <p:cNvSpPr/>
          <p:nvPr/>
        </p:nvSpPr>
        <p:spPr>
          <a:xfrm>
            <a:off x="77357" y="3016980"/>
            <a:ext cx="4540782" cy="30745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5" name="Rectángulo 44"/>
          <p:cNvSpPr/>
          <p:nvPr/>
        </p:nvSpPr>
        <p:spPr>
          <a:xfrm>
            <a:off x="50043" y="3632833"/>
            <a:ext cx="4540782" cy="30745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6" name="Rectángulo 45"/>
          <p:cNvSpPr/>
          <p:nvPr/>
        </p:nvSpPr>
        <p:spPr>
          <a:xfrm>
            <a:off x="55504" y="3955475"/>
            <a:ext cx="4540782" cy="30745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8" name="CuadroTexto 27"/>
          <p:cNvSpPr txBox="1"/>
          <p:nvPr/>
        </p:nvSpPr>
        <p:spPr>
          <a:xfrm>
            <a:off x="4807920" y="765725"/>
            <a:ext cx="4336080" cy="3970318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s-MX" sz="28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Sesgos en la información fuente: la base de datos</a:t>
            </a:r>
          </a:p>
          <a:p>
            <a:pPr marL="285750" indent="-285750">
              <a:buFontTx/>
              <a:buChar char="-"/>
            </a:pPr>
            <a:r>
              <a:rPr lang="es-MX" sz="28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Revistas anglosajonas</a:t>
            </a:r>
          </a:p>
          <a:p>
            <a:pPr marL="285750" indent="-285750">
              <a:buFontTx/>
              <a:buChar char="-"/>
            </a:pPr>
            <a:r>
              <a:rPr lang="es-MX" sz="28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Idioma inglés</a:t>
            </a:r>
          </a:p>
          <a:p>
            <a:pPr marL="285750" indent="-285750">
              <a:buFontTx/>
              <a:buChar char="-"/>
            </a:pPr>
            <a:r>
              <a:rPr lang="es-MX" sz="28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Falta de mayor cobertura geográfica</a:t>
            </a:r>
            <a:endParaRPr lang="es-MX" sz="2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9" name="Rectángulo 28"/>
          <p:cNvSpPr/>
          <p:nvPr/>
        </p:nvSpPr>
        <p:spPr>
          <a:xfrm>
            <a:off x="103226" y="1"/>
            <a:ext cx="4540782" cy="33265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ln>
                <a:solidFill>
                  <a:srgbClr val="FF0000"/>
                </a:solidFill>
              </a:ln>
            </a:endParaRPr>
          </a:p>
        </p:txBody>
      </p:sp>
      <p:sp>
        <p:nvSpPr>
          <p:cNvPr id="50" name="Rectángulo 49"/>
          <p:cNvSpPr/>
          <p:nvPr/>
        </p:nvSpPr>
        <p:spPr>
          <a:xfrm>
            <a:off x="38983" y="6154370"/>
            <a:ext cx="4691580" cy="33265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ln>
                <a:solidFill>
                  <a:srgbClr val="FF0000"/>
                </a:solidFill>
              </a:ln>
            </a:endParaRPr>
          </a:p>
        </p:txBody>
      </p:sp>
      <p:sp>
        <p:nvSpPr>
          <p:cNvPr id="47" name="CuadroTexto 46"/>
          <p:cNvSpPr txBox="1"/>
          <p:nvPr/>
        </p:nvSpPr>
        <p:spPr>
          <a:xfrm>
            <a:off x="4683990" y="0"/>
            <a:ext cx="4412822" cy="682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s-MX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alibri" pitchFamily="34" charset="0"/>
              </a:rPr>
              <a:t>Asimetr</a:t>
            </a:r>
            <a:r>
              <a:rPr lang="es-MX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í</a:t>
            </a:r>
            <a:r>
              <a:rPr lang="es-MX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alibri" pitchFamily="34" charset="0"/>
              </a:rPr>
              <a:t>a </a:t>
            </a:r>
            <a:r>
              <a:rPr lang="es-MX" sz="2400" dirty="0">
                <a:solidFill>
                  <a:schemeClr val="bg1"/>
                </a:solidFill>
                <a:latin typeface="Calibri" pitchFamily="34" charset="0"/>
              </a:rPr>
              <a:t>en la distribuci</a:t>
            </a:r>
            <a:r>
              <a:rPr lang="es-MX" sz="2400" dirty="0">
                <a:solidFill>
                  <a:schemeClr val="bg1"/>
                </a:solidFill>
              </a:rPr>
              <a:t>ó</a:t>
            </a:r>
            <a:r>
              <a:rPr lang="es-MX" sz="2400" dirty="0">
                <a:solidFill>
                  <a:schemeClr val="bg1"/>
                </a:solidFill>
                <a:latin typeface="Calibri" pitchFamily="34" charset="0"/>
              </a:rPr>
              <a:t>n de las citas que reciben los art</a:t>
            </a:r>
            <a:r>
              <a:rPr lang="es-MX" sz="2400" dirty="0">
                <a:solidFill>
                  <a:schemeClr val="bg1"/>
                </a:solidFill>
              </a:rPr>
              <a:t>í</a:t>
            </a:r>
            <a:r>
              <a:rPr lang="es-MX" sz="2400" dirty="0">
                <a:solidFill>
                  <a:schemeClr val="bg1"/>
                </a:solidFill>
                <a:latin typeface="Calibri" pitchFamily="34" charset="0"/>
              </a:rPr>
              <a:t>culos</a:t>
            </a:r>
          </a:p>
          <a:p>
            <a:pPr>
              <a:lnSpc>
                <a:spcPct val="80000"/>
              </a:lnSpc>
            </a:pPr>
            <a:endParaRPr lang="es-MX" sz="2400" dirty="0">
              <a:solidFill>
                <a:schemeClr val="bg1"/>
              </a:solidFill>
              <a:latin typeface="Calibri" pitchFamily="34" charset="0"/>
            </a:endParaRPr>
          </a:p>
          <a:p>
            <a:pPr>
              <a:lnSpc>
                <a:spcPct val="80000"/>
              </a:lnSpc>
            </a:pPr>
            <a:r>
              <a:rPr lang="es-MX" sz="2400" dirty="0">
                <a:solidFill>
                  <a:schemeClr val="bg1"/>
                </a:solidFill>
                <a:latin typeface="Calibri" pitchFamily="34" charset="0"/>
              </a:rPr>
              <a:t>La mayor</a:t>
            </a:r>
            <a:r>
              <a:rPr lang="es-MX" sz="2400" dirty="0">
                <a:solidFill>
                  <a:schemeClr val="bg1"/>
                </a:solidFill>
              </a:rPr>
              <a:t>í</a:t>
            </a:r>
            <a:r>
              <a:rPr lang="es-MX" sz="2400" dirty="0">
                <a:solidFill>
                  <a:schemeClr val="bg1"/>
                </a:solidFill>
                <a:latin typeface="Calibri" pitchFamily="34" charset="0"/>
              </a:rPr>
              <a:t>a de los art</a:t>
            </a:r>
            <a:r>
              <a:rPr lang="es-MX" sz="2400" dirty="0">
                <a:solidFill>
                  <a:schemeClr val="bg1"/>
                </a:solidFill>
              </a:rPr>
              <a:t>í</a:t>
            </a:r>
            <a:r>
              <a:rPr lang="es-MX" sz="2400" dirty="0">
                <a:solidFill>
                  <a:schemeClr val="bg1"/>
                </a:solidFill>
                <a:latin typeface="Calibri" pitchFamily="34" charset="0"/>
              </a:rPr>
              <a:t>culos publicados en una revista cient</a:t>
            </a:r>
            <a:r>
              <a:rPr lang="es-MX" sz="2400" dirty="0">
                <a:solidFill>
                  <a:schemeClr val="bg1"/>
                </a:solidFill>
              </a:rPr>
              <a:t>í</a:t>
            </a:r>
            <a:r>
              <a:rPr lang="es-MX" sz="2400" dirty="0">
                <a:solidFill>
                  <a:schemeClr val="bg1"/>
                </a:solidFill>
                <a:latin typeface="Calibri" pitchFamily="34" charset="0"/>
              </a:rPr>
              <a:t>fica no alcanzan el </a:t>
            </a:r>
            <a:r>
              <a:rPr lang="es-MX" sz="2400" u="sng" dirty="0">
                <a:solidFill>
                  <a:schemeClr val="bg1"/>
                </a:solidFill>
                <a:latin typeface="Calibri" pitchFamily="34" charset="0"/>
              </a:rPr>
              <a:t>impacto medio</a:t>
            </a:r>
            <a:r>
              <a:rPr lang="es-MX" sz="2400" dirty="0">
                <a:solidFill>
                  <a:schemeClr val="bg1"/>
                </a:solidFill>
                <a:latin typeface="Calibri" pitchFamily="34" charset="0"/>
              </a:rPr>
              <a:t> de dicha revista</a:t>
            </a:r>
          </a:p>
          <a:p>
            <a:pPr>
              <a:lnSpc>
                <a:spcPct val="80000"/>
              </a:lnSpc>
            </a:pPr>
            <a:endParaRPr lang="es-MX" sz="2400" dirty="0">
              <a:solidFill>
                <a:schemeClr val="bg1"/>
              </a:solidFill>
              <a:latin typeface="Calibri" pitchFamily="34" charset="0"/>
            </a:endParaRPr>
          </a:p>
          <a:p>
            <a:pPr>
              <a:lnSpc>
                <a:spcPct val="80000"/>
              </a:lnSpc>
            </a:pPr>
            <a:r>
              <a:rPr lang="es-MX" sz="2400" dirty="0">
                <a:solidFill>
                  <a:schemeClr val="bg1"/>
                </a:solidFill>
                <a:latin typeface="Calibri" pitchFamily="34" charset="0"/>
              </a:rPr>
              <a:t>Unos cuantos art</a:t>
            </a:r>
            <a:r>
              <a:rPr lang="es-MX" sz="2400" dirty="0">
                <a:solidFill>
                  <a:schemeClr val="bg1"/>
                </a:solidFill>
              </a:rPr>
              <a:t>í</a:t>
            </a:r>
            <a:r>
              <a:rPr lang="es-MX" sz="2400" dirty="0">
                <a:solidFill>
                  <a:schemeClr val="bg1"/>
                </a:solidFill>
                <a:latin typeface="Calibri" pitchFamily="34" charset="0"/>
              </a:rPr>
              <a:t>culos tienden a superar ampliamente dicho factor de impacto</a:t>
            </a:r>
          </a:p>
          <a:p>
            <a:pPr>
              <a:lnSpc>
                <a:spcPct val="80000"/>
              </a:lnSpc>
            </a:pPr>
            <a:endParaRPr lang="es-MX" sz="2400" dirty="0">
              <a:solidFill>
                <a:schemeClr val="bg1"/>
              </a:solidFill>
              <a:latin typeface="Calibri" pitchFamily="34" charset="0"/>
            </a:endParaRPr>
          </a:p>
          <a:p>
            <a:pPr>
              <a:lnSpc>
                <a:spcPct val="80000"/>
              </a:lnSpc>
            </a:pPr>
            <a:r>
              <a:rPr lang="es-MX" sz="2400" dirty="0">
                <a:solidFill>
                  <a:schemeClr val="bg1"/>
                </a:solidFill>
                <a:latin typeface="Calibri" pitchFamily="34" charset="0"/>
              </a:rPr>
              <a:t>El FI tiende a eliminar las diferencias entre el n</a:t>
            </a:r>
            <a:r>
              <a:rPr lang="es-MX" sz="2400" dirty="0">
                <a:solidFill>
                  <a:schemeClr val="bg1"/>
                </a:solidFill>
              </a:rPr>
              <a:t>ú</a:t>
            </a:r>
            <a:r>
              <a:rPr lang="es-MX" sz="2400" dirty="0">
                <a:solidFill>
                  <a:schemeClr val="bg1"/>
                </a:solidFill>
                <a:latin typeface="Calibri" pitchFamily="34" charset="0"/>
              </a:rPr>
              <a:t>mero de citas que reciben los art</a:t>
            </a:r>
            <a:r>
              <a:rPr lang="es-MX" sz="2400" dirty="0">
                <a:solidFill>
                  <a:schemeClr val="bg1"/>
                </a:solidFill>
              </a:rPr>
              <a:t>í</a:t>
            </a:r>
            <a:r>
              <a:rPr lang="es-MX" sz="2400" dirty="0">
                <a:solidFill>
                  <a:schemeClr val="bg1"/>
                </a:solidFill>
                <a:latin typeface="Calibri" pitchFamily="34" charset="0"/>
              </a:rPr>
              <a:t>culos</a:t>
            </a:r>
          </a:p>
          <a:p>
            <a:pPr>
              <a:lnSpc>
                <a:spcPct val="80000"/>
              </a:lnSpc>
            </a:pPr>
            <a:endParaRPr lang="es-MX" sz="2400" dirty="0">
              <a:solidFill>
                <a:schemeClr val="bg1"/>
              </a:solidFill>
              <a:latin typeface="Calibri" pitchFamily="34" charset="0"/>
            </a:endParaRPr>
          </a:p>
          <a:p>
            <a:pPr>
              <a:lnSpc>
                <a:spcPct val="80000"/>
              </a:lnSpc>
            </a:pPr>
            <a:endParaRPr lang="es-MX" sz="2000" b="1" dirty="0">
              <a:solidFill>
                <a:schemeClr val="bg1"/>
              </a:solidFill>
              <a:latin typeface="Calibri" pitchFamily="34" charset="0"/>
            </a:endParaRPr>
          </a:p>
          <a:p>
            <a:pPr>
              <a:lnSpc>
                <a:spcPct val="80000"/>
              </a:lnSpc>
            </a:pPr>
            <a:r>
              <a:rPr lang="es-MX" sz="2400" dirty="0">
                <a:solidFill>
                  <a:schemeClr val="bg1"/>
                </a:solidFill>
                <a:latin typeface="Calibri" pitchFamily="34" charset="0"/>
              </a:rPr>
              <a:t>Aunque los art</a:t>
            </a:r>
            <a:r>
              <a:rPr lang="es-MX" sz="2400" dirty="0">
                <a:solidFill>
                  <a:schemeClr val="bg1"/>
                </a:solidFill>
              </a:rPr>
              <a:t>í</a:t>
            </a:r>
            <a:r>
              <a:rPr lang="es-MX" sz="2400" dirty="0">
                <a:solidFill>
                  <a:schemeClr val="bg1"/>
                </a:solidFill>
                <a:latin typeface="Calibri" pitchFamily="34" charset="0"/>
              </a:rPr>
              <a:t>culos m</a:t>
            </a:r>
            <a:r>
              <a:rPr lang="es-MX" sz="2400" dirty="0">
                <a:solidFill>
                  <a:schemeClr val="bg1"/>
                </a:solidFill>
              </a:rPr>
              <a:t>á</a:t>
            </a:r>
            <a:r>
              <a:rPr lang="es-MX" sz="2400" dirty="0">
                <a:solidFill>
                  <a:schemeClr val="bg1"/>
                </a:solidFill>
                <a:latin typeface="Calibri" pitchFamily="34" charset="0"/>
              </a:rPr>
              <a:t>s citados son </a:t>
            </a:r>
            <a:r>
              <a:rPr lang="es-MX" sz="2400" dirty="0">
                <a:solidFill>
                  <a:schemeClr val="bg1"/>
                </a:solidFill>
              </a:rPr>
              <a:t>ú</a:t>
            </a:r>
            <a:r>
              <a:rPr lang="es-MX" sz="2400" dirty="0">
                <a:solidFill>
                  <a:schemeClr val="bg1"/>
                </a:solidFill>
                <a:latin typeface="Calibri" pitchFamily="34" charset="0"/>
              </a:rPr>
              <a:t>nicamente una peque</a:t>
            </a:r>
            <a:r>
              <a:rPr lang="es-MX" sz="2400" dirty="0">
                <a:solidFill>
                  <a:schemeClr val="bg1"/>
                </a:solidFill>
              </a:rPr>
              <a:t>ñ</a:t>
            </a:r>
            <a:r>
              <a:rPr lang="es-MX" sz="2400" dirty="0">
                <a:solidFill>
                  <a:schemeClr val="bg1"/>
                </a:solidFill>
                <a:latin typeface="Calibri" pitchFamily="34" charset="0"/>
              </a:rPr>
              <a:t>a fracci</a:t>
            </a:r>
            <a:r>
              <a:rPr lang="es-MX" sz="2400" dirty="0">
                <a:solidFill>
                  <a:schemeClr val="bg1"/>
                </a:solidFill>
              </a:rPr>
              <a:t>ó</a:t>
            </a:r>
            <a:r>
              <a:rPr lang="es-MX" sz="2400" dirty="0">
                <a:solidFill>
                  <a:schemeClr val="bg1"/>
                </a:solidFill>
                <a:latin typeface="Calibri" pitchFamily="34" charset="0"/>
              </a:rPr>
              <a:t>n de los que se publican en una </a:t>
            </a:r>
            <a:r>
              <a:rPr lang="es-MX" sz="2400" dirty="0" smtClean="0">
                <a:solidFill>
                  <a:schemeClr val="bg1"/>
                </a:solidFill>
                <a:latin typeface="Calibri" pitchFamily="34" charset="0"/>
              </a:rPr>
              <a:t>revista, </a:t>
            </a:r>
            <a:r>
              <a:rPr lang="es-MX" sz="2400" dirty="0">
                <a:solidFill>
                  <a:schemeClr val="bg1"/>
                </a:solidFill>
                <a:latin typeface="Calibri" pitchFamily="34" charset="0"/>
              </a:rPr>
              <a:t>contribuyen abrumadoramente al FI</a:t>
            </a:r>
          </a:p>
          <a:p>
            <a:endParaRPr lang="es-MX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2257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3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1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6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2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4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7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9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/>
      <p:bldP spid="10" grpId="1"/>
      <p:bldP spid="15" grpId="0"/>
      <p:bldP spid="15" grpId="1"/>
      <p:bldP spid="17" grpId="0" animBg="1"/>
      <p:bldP spid="17" grpId="1" animBg="1"/>
      <p:bldP spid="18" grpId="0" animBg="1"/>
      <p:bldP spid="18" grpId="1" animBg="1"/>
      <p:bldP spid="27" grpId="0" animBg="1"/>
      <p:bldP spid="23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7" grpId="1" animBg="1"/>
      <p:bldP spid="38" grpId="0" animBg="1"/>
      <p:bldP spid="38" grpId="1" animBg="1"/>
      <p:bldP spid="39" grpId="0" animBg="1"/>
      <p:bldP spid="39" grpId="1" animBg="1"/>
      <p:bldP spid="40" grpId="0" animBg="1"/>
      <p:bldP spid="25" grpId="0" animBg="1"/>
      <p:bldP spid="43" grpId="0" animBg="1"/>
      <p:bldP spid="45" grpId="0" animBg="1"/>
      <p:bldP spid="46" grpId="0" animBg="1"/>
      <p:bldP spid="28" grpId="0" animBg="1"/>
      <p:bldP spid="29" grpId="0" animBg="1"/>
      <p:bldP spid="50" grpId="0" animBg="1"/>
      <p:bldP spid="47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07504" y="404664"/>
            <a:ext cx="9036496" cy="1828800"/>
          </a:xfrm>
        </p:spPr>
        <p:txBody>
          <a:bodyPr>
            <a:normAutofit fontScale="92500" lnSpcReduction="20000"/>
          </a:bodyPr>
          <a:lstStyle/>
          <a:p>
            <a:r>
              <a:rPr lang="es-MX" sz="3000" b="1" dirty="0" smtClean="0"/>
              <a:t>Un análisis global de distribución de citas encontró que:</a:t>
            </a:r>
          </a:p>
          <a:p>
            <a:pPr lvl="2"/>
            <a:r>
              <a:rPr lang="es-MX" sz="3000" b="1" dirty="0" smtClean="0">
                <a:solidFill>
                  <a:srgbClr val="92D050"/>
                </a:solidFill>
              </a:rPr>
              <a:t>15%</a:t>
            </a:r>
            <a:r>
              <a:rPr lang="es-MX" b="1" dirty="0" smtClean="0"/>
              <a:t> artículos reciben cerca del </a:t>
            </a:r>
            <a:r>
              <a:rPr lang="es-MX" sz="3000" b="1" dirty="0" smtClean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50%</a:t>
            </a:r>
            <a:r>
              <a:rPr lang="es-MX" b="1" dirty="0" smtClean="0"/>
              <a:t> de todas las citaciones</a:t>
            </a:r>
          </a:p>
          <a:p>
            <a:pPr lvl="2"/>
            <a:r>
              <a:rPr lang="es-MX" b="1" dirty="0" smtClean="0"/>
              <a:t>Otro </a:t>
            </a:r>
            <a:r>
              <a:rPr lang="es-MX" sz="3000" b="1" dirty="0" smtClean="0">
                <a:solidFill>
                  <a:srgbClr val="92D050"/>
                </a:solidFill>
              </a:rPr>
              <a:t>35%</a:t>
            </a:r>
            <a:r>
              <a:rPr lang="es-MX" b="1" dirty="0" smtClean="0"/>
              <a:t> de artículos recibe </a:t>
            </a:r>
            <a:r>
              <a:rPr lang="es-MX" sz="3000" b="1" dirty="0" smtClean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50%</a:t>
            </a:r>
            <a:endParaRPr lang="es-MX" b="1" dirty="0" smtClean="0">
              <a:solidFill>
                <a:srgbClr val="92D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2"/>
            <a:r>
              <a:rPr lang="es-MX" sz="3000" b="1" dirty="0" smtClean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50%</a:t>
            </a:r>
            <a:r>
              <a:rPr lang="es-MX" b="1" dirty="0" smtClean="0"/>
              <a:t> de artículos </a:t>
            </a:r>
            <a:r>
              <a:rPr lang="es-MX" sz="2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</a:t>
            </a:r>
            <a:r>
              <a:rPr lang="es-MX" b="1" dirty="0" smtClean="0"/>
              <a:t> es citado</a:t>
            </a:r>
          </a:p>
          <a:p>
            <a:pPr marL="457200" lvl="1" indent="0">
              <a:buNone/>
            </a:pPr>
            <a:endParaRPr lang="es-MX" dirty="0"/>
          </a:p>
        </p:txBody>
      </p:sp>
      <p:sp>
        <p:nvSpPr>
          <p:cNvPr id="4" name="CuadroTexto 3"/>
          <p:cNvSpPr txBox="1"/>
          <p:nvPr/>
        </p:nvSpPr>
        <p:spPr>
          <a:xfrm>
            <a:off x="0" y="6061222"/>
            <a:ext cx="9036496" cy="307777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s-MX" sz="1400" dirty="0" err="1" smtClean="0">
                <a:solidFill>
                  <a:schemeClr val="bg1"/>
                </a:solidFill>
              </a:rPr>
              <a:t>Lowry</a:t>
            </a:r>
            <a:r>
              <a:rPr lang="es-MX" sz="1400" dirty="0" smtClean="0">
                <a:solidFill>
                  <a:schemeClr val="bg1"/>
                </a:solidFill>
              </a:rPr>
              <a:t> OH, </a:t>
            </a:r>
            <a:r>
              <a:rPr lang="es-MX" sz="1400" dirty="0" err="1" smtClean="0">
                <a:solidFill>
                  <a:schemeClr val="bg1"/>
                </a:solidFill>
              </a:rPr>
              <a:t>Rosebrough</a:t>
            </a:r>
            <a:r>
              <a:rPr lang="es-MX" sz="1400" dirty="0" smtClean="0">
                <a:solidFill>
                  <a:schemeClr val="bg1"/>
                </a:solidFill>
              </a:rPr>
              <a:t> NJ, </a:t>
            </a:r>
            <a:r>
              <a:rPr lang="es-MX" sz="1400" dirty="0" err="1" smtClean="0">
                <a:solidFill>
                  <a:schemeClr val="bg1"/>
                </a:solidFill>
              </a:rPr>
              <a:t>Farr</a:t>
            </a:r>
            <a:r>
              <a:rPr lang="es-MX" sz="1400" dirty="0" smtClean="0">
                <a:solidFill>
                  <a:schemeClr val="bg1"/>
                </a:solidFill>
              </a:rPr>
              <a:t>, AL et al </a:t>
            </a:r>
            <a:r>
              <a:rPr lang="es-MX" sz="1400" dirty="0" err="1" smtClean="0">
                <a:solidFill>
                  <a:schemeClr val="bg1"/>
                </a:solidFill>
              </a:rPr>
              <a:t>Protein</a:t>
            </a:r>
            <a:r>
              <a:rPr lang="es-MX" sz="1400" dirty="0" smtClean="0">
                <a:solidFill>
                  <a:schemeClr val="bg1"/>
                </a:solidFill>
              </a:rPr>
              <a:t> </a:t>
            </a:r>
            <a:r>
              <a:rPr lang="es-MX" sz="1400" dirty="0" err="1" smtClean="0">
                <a:solidFill>
                  <a:schemeClr val="bg1"/>
                </a:solidFill>
              </a:rPr>
              <a:t>measurement</a:t>
            </a:r>
            <a:r>
              <a:rPr lang="es-MX" sz="1400" dirty="0" smtClean="0">
                <a:solidFill>
                  <a:schemeClr val="bg1"/>
                </a:solidFill>
              </a:rPr>
              <a:t> </a:t>
            </a:r>
            <a:r>
              <a:rPr lang="es-MX" sz="1400" dirty="0" err="1" smtClean="0">
                <a:solidFill>
                  <a:schemeClr val="bg1"/>
                </a:solidFill>
              </a:rPr>
              <a:t>with</a:t>
            </a:r>
            <a:r>
              <a:rPr lang="es-MX" sz="1400" dirty="0" smtClean="0">
                <a:solidFill>
                  <a:schemeClr val="bg1"/>
                </a:solidFill>
              </a:rPr>
              <a:t> </a:t>
            </a:r>
            <a:r>
              <a:rPr lang="es-MX" sz="1400" dirty="0" err="1" smtClean="0">
                <a:solidFill>
                  <a:schemeClr val="bg1"/>
                </a:solidFill>
              </a:rPr>
              <a:t>the</a:t>
            </a:r>
            <a:r>
              <a:rPr lang="es-MX" sz="1400" dirty="0" smtClean="0">
                <a:solidFill>
                  <a:schemeClr val="bg1"/>
                </a:solidFill>
              </a:rPr>
              <a:t> </a:t>
            </a:r>
            <a:r>
              <a:rPr lang="es-MX" sz="1400" dirty="0" err="1" smtClean="0">
                <a:solidFill>
                  <a:schemeClr val="bg1"/>
                </a:solidFill>
              </a:rPr>
              <a:t>folin</a:t>
            </a:r>
            <a:r>
              <a:rPr lang="es-MX" sz="1400" dirty="0" smtClean="0">
                <a:solidFill>
                  <a:schemeClr val="bg1"/>
                </a:solidFill>
              </a:rPr>
              <a:t> </a:t>
            </a:r>
            <a:r>
              <a:rPr lang="es-MX" sz="1400" dirty="0" err="1" smtClean="0">
                <a:solidFill>
                  <a:schemeClr val="bg1"/>
                </a:solidFill>
              </a:rPr>
              <a:t>phenol</a:t>
            </a:r>
            <a:r>
              <a:rPr lang="es-MX" sz="1400" dirty="0" smtClean="0">
                <a:solidFill>
                  <a:schemeClr val="bg1"/>
                </a:solidFill>
              </a:rPr>
              <a:t> </a:t>
            </a:r>
            <a:r>
              <a:rPr lang="es-MX" sz="1400" dirty="0" err="1" smtClean="0">
                <a:solidFill>
                  <a:schemeClr val="bg1"/>
                </a:solidFill>
              </a:rPr>
              <a:t>reagent</a:t>
            </a:r>
            <a:r>
              <a:rPr lang="es-MX" sz="1400" dirty="0" smtClean="0">
                <a:solidFill>
                  <a:schemeClr val="bg1"/>
                </a:solidFill>
              </a:rPr>
              <a:t> J </a:t>
            </a:r>
            <a:r>
              <a:rPr lang="es-MX" sz="1400" dirty="0" err="1" smtClean="0">
                <a:solidFill>
                  <a:schemeClr val="bg1"/>
                </a:solidFill>
              </a:rPr>
              <a:t>Biol</a:t>
            </a:r>
            <a:r>
              <a:rPr lang="es-MX" sz="1400" dirty="0" smtClean="0">
                <a:solidFill>
                  <a:schemeClr val="bg1"/>
                </a:solidFill>
              </a:rPr>
              <a:t> </a:t>
            </a:r>
            <a:r>
              <a:rPr lang="es-MX" sz="1400" dirty="0" err="1" smtClean="0">
                <a:solidFill>
                  <a:schemeClr val="bg1"/>
                </a:solidFill>
              </a:rPr>
              <a:t>Chem</a:t>
            </a:r>
            <a:r>
              <a:rPr lang="es-MX" sz="1400" dirty="0" smtClean="0">
                <a:solidFill>
                  <a:schemeClr val="bg1"/>
                </a:solidFill>
              </a:rPr>
              <a:t> 1951 193: 265-75</a:t>
            </a:r>
            <a:endParaRPr lang="es-MX" sz="1400" dirty="0">
              <a:solidFill>
                <a:schemeClr val="bg1"/>
              </a:solidFill>
            </a:endParaRPr>
          </a:p>
        </p:txBody>
      </p:sp>
      <p:sp>
        <p:nvSpPr>
          <p:cNvPr id="5" name="Marcador de contenido 2"/>
          <p:cNvSpPr txBox="1">
            <a:spLocks/>
          </p:cNvSpPr>
          <p:nvPr/>
        </p:nvSpPr>
        <p:spPr>
          <a:xfrm>
            <a:off x="127847" y="2233464"/>
            <a:ext cx="9036496" cy="1828800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sz="3000" b="1" dirty="0" smtClean="0"/>
              <a:t>Caso: </a:t>
            </a:r>
            <a:br>
              <a:rPr lang="es-MX" sz="3000" b="1" dirty="0" smtClean="0"/>
            </a:br>
            <a:r>
              <a:rPr lang="es-MX" sz="3000" b="1" dirty="0" smtClean="0">
                <a:solidFill>
                  <a:schemeClr val="bg1">
                    <a:lumMod val="65000"/>
                  </a:schemeClr>
                </a:solidFill>
              </a:rPr>
              <a:t>artículo de </a:t>
            </a:r>
            <a:r>
              <a:rPr lang="es-MX" sz="3000" b="1" dirty="0" err="1" smtClean="0">
                <a:solidFill>
                  <a:schemeClr val="bg1">
                    <a:lumMod val="65000"/>
                  </a:schemeClr>
                </a:solidFill>
              </a:rPr>
              <a:t>Lowry</a:t>
            </a:r>
            <a:r>
              <a:rPr lang="es-MX" sz="3000" b="1" dirty="0" smtClean="0">
                <a:solidFill>
                  <a:schemeClr val="bg1">
                    <a:lumMod val="65000"/>
                  </a:schemeClr>
                </a:solidFill>
              </a:rPr>
              <a:t> y colaboradores que describe un método para medir proteínas alcanzo en 1994 </a:t>
            </a:r>
            <a:r>
              <a:rPr lang="es-MX" sz="3000" b="1" u="sng" dirty="0" smtClean="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más de 250,000 </a:t>
            </a:r>
            <a:r>
              <a:rPr lang="es-MX" sz="3000" b="1" dirty="0" smtClean="0">
                <a:solidFill>
                  <a:schemeClr val="bg1">
                    <a:lumMod val="65000"/>
                  </a:schemeClr>
                </a:solidFill>
              </a:rPr>
              <a:t>citaciones sin que ello significara que su contenido representara un impacto proporcional en el estado del conocimiento</a:t>
            </a:r>
            <a:endParaRPr lang="es-MX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-20507" y="5453665"/>
            <a:ext cx="9036496" cy="52322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s-MX" sz="1400" dirty="0" smtClean="0">
                <a:solidFill>
                  <a:schemeClr val="bg1"/>
                </a:solidFill>
              </a:rPr>
              <a:t>Rueda-</a:t>
            </a:r>
            <a:r>
              <a:rPr lang="es-MX" sz="1400" dirty="0" err="1" smtClean="0">
                <a:solidFill>
                  <a:schemeClr val="bg1"/>
                </a:solidFill>
              </a:rPr>
              <a:t>Clausen</a:t>
            </a:r>
            <a:r>
              <a:rPr lang="es-MX" sz="1400" dirty="0">
                <a:solidFill>
                  <a:schemeClr val="bg1"/>
                </a:solidFill>
              </a:rPr>
              <a:t> </a:t>
            </a:r>
            <a:r>
              <a:rPr lang="es-MX" sz="1400" dirty="0" smtClean="0">
                <a:solidFill>
                  <a:schemeClr val="bg1"/>
                </a:solidFill>
              </a:rPr>
              <a:t>CF, Villa-Roel C, Rueda-</a:t>
            </a:r>
            <a:r>
              <a:rPr lang="es-MX" sz="1400" dirty="0" err="1" smtClean="0">
                <a:solidFill>
                  <a:schemeClr val="bg1"/>
                </a:solidFill>
              </a:rPr>
              <a:t>Clausen</a:t>
            </a:r>
            <a:r>
              <a:rPr lang="es-MX" sz="1400" dirty="0" smtClean="0">
                <a:solidFill>
                  <a:schemeClr val="bg1"/>
                </a:solidFill>
              </a:rPr>
              <a:t> CE, Indicadores </a:t>
            </a:r>
            <a:r>
              <a:rPr lang="es-MX" sz="1400" dirty="0" err="1" smtClean="0">
                <a:solidFill>
                  <a:schemeClr val="bg1"/>
                </a:solidFill>
              </a:rPr>
              <a:t>bibliométricos</a:t>
            </a:r>
            <a:r>
              <a:rPr lang="es-MX" sz="1400" dirty="0" smtClean="0">
                <a:solidFill>
                  <a:schemeClr val="bg1"/>
                </a:solidFill>
              </a:rPr>
              <a:t>: origen, aplicación, contradicción y nuevas propuestas </a:t>
            </a:r>
            <a:r>
              <a:rPr lang="es-MX" sz="1400" dirty="0" err="1" smtClean="0">
                <a:solidFill>
                  <a:schemeClr val="bg1"/>
                </a:solidFill>
              </a:rPr>
              <a:t>MedUNAB</a:t>
            </a:r>
            <a:r>
              <a:rPr lang="es-MX" sz="1400" dirty="0" smtClean="0">
                <a:solidFill>
                  <a:schemeClr val="bg1"/>
                </a:solidFill>
              </a:rPr>
              <a:t> 2005 8(1): 29-36</a:t>
            </a:r>
            <a:endParaRPr lang="es-MX" sz="1400" dirty="0">
              <a:solidFill>
                <a:schemeClr val="bg1"/>
              </a:solidFill>
            </a:endParaRPr>
          </a:p>
        </p:txBody>
      </p:sp>
      <p:sp>
        <p:nvSpPr>
          <p:cNvPr id="7" name="Marcador de contenido 2"/>
          <p:cNvSpPr txBox="1">
            <a:spLocks/>
          </p:cNvSpPr>
          <p:nvPr/>
        </p:nvSpPr>
        <p:spPr>
          <a:xfrm>
            <a:off x="-20507" y="3836038"/>
            <a:ext cx="9292517" cy="2617298"/>
          </a:xfrm>
          <a:prstGeom prst="rect">
            <a:avLst/>
          </a:prstGeom>
        </p:spPr>
        <p:txBody>
          <a:bodyPr vert="horz" lIns="91440" tIns="45720" rIns="91440" bIns="45720" rtlCol="0">
            <a:normAutofit fontScale="40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sz="7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Efecto Mateo</a:t>
            </a:r>
            <a:r>
              <a:rPr lang="es-MX" sz="4500" b="1" dirty="0" smtClean="0"/>
              <a:t>: </a:t>
            </a:r>
          </a:p>
          <a:p>
            <a:pPr marL="0" indent="0">
              <a:buNone/>
            </a:pPr>
            <a:r>
              <a:rPr lang="es-MX" sz="7000" b="1" dirty="0"/>
              <a:t> </a:t>
            </a:r>
            <a:r>
              <a:rPr lang="es-MX" sz="7000" b="1" dirty="0" smtClean="0"/>
              <a:t>      “Porque al que tiene se le dará más y tendrá abundancia,</a:t>
            </a:r>
            <a:br>
              <a:rPr lang="es-MX" sz="7000" b="1" dirty="0" smtClean="0"/>
            </a:br>
            <a:r>
              <a:rPr lang="es-MX" sz="7000" b="1" dirty="0" smtClean="0"/>
              <a:t>         pero al que no tiene, lo poco que tiene le será quitado” </a:t>
            </a:r>
          </a:p>
          <a:p>
            <a:pPr marL="0" indent="0">
              <a:buNone/>
            </a:pPr>
            <a:r>
              <a:rPr lang="es-MX" sz="3000" b="1" dirty="0" smtClean="0"/>
              <a:t/>
            </a:r>
            <a:br>
              <a:rPr lang="es-MX" sz="3000" b="1" dirty="0" smtClean="0"/>
            </a:br>
            <a:r>
              <a:rPr lang="es-MX" sz="5100" b="1" dirty="0" smtClean="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Ventaja acumulativa</a:t>
            </a:r>
            <a:r>
              <a:rPr lang="es-MX" sz="4400" b="1" dirty="0" smtClean="0">
                <a:solidFill>
                  <a:schemeClr val="bg1">
                    <a:lumMod val="65000"/>
                  </a:schemeClr>
                </a:solidFill>
              </a:rPr>
              <a:t>: </a:t>
            </a:r>
            <a:r>
              <a:rPr lang="es-MX" sz="5000" b="1" dirty="0" smtClean="0">
                <a:solidFill>
                  <a:schemeClr val="bg1">
                    <a:lumMod val="65000"/>
                  </a:schemeClr>
                </a:solidFill>
              </a:rPr>
              <a:t>un artículo ya citado tiene más probabilidad de ser citado</a:t>
            </a:r>
            <a:r>
              <a:rPr lang="es-MX" sz="3000" b="1" dirty="0" smtClean="0">
                <a:solidFill>
                  <a:schemeClr val="bg1">
                    <a:lumMod val="65000"/>
                  </a:schemeClr>
                </a:solidFill>
              </a:rPr>
              <a:t/>
            </a:r>
            <a:br>
              <a:rPr lang="es-MX" sz="3000" b="1" dirty="0" smtClean="0">
                <a:solidFill>
                  <a:schemeClr val="bg1">
                    <a:lumMod val="65000"/>
                  </a:schemeClr>
                </a:solidFill>
              </a:rPr>
            </a:br>
            <a:r>
              <a:rPr lang="es-MX" sz="3000" b="1" dirty="0" smtClean="0">
                <a:solidFill>
                  <a:schemeClr val="bg1">
                    <a:lumMod val="65000"/>
                  </a:schemeClr>
                </a:solidFill>
              </a:rPr>
              <a:t>                                             </a:t>
            </a:r>
            <a:endParaRPr lang="es-MX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CuadroTexto 8"/>
          <p:cNvSpPr txBox="1"/>
          <p:nvPr/>
        </p:nvSpPr>
        <p:spPr>
          <a:xfrm>
            <a:off x="0" y="6425157"/>
            <a:ext cx="9036496" cy="52322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s-MX" sz="1400" dirty="0" err="1" smtClean="0">
                <a:solidFill>
                  <a:schemeClr val="bg1"/>
                </a:solidFill>
              </a:rPr>
              <a:t>Ball</a:t>
            </a:r>
            <a:r>
              <a:rPr lang="es-MX" sz="1400" dirty="0" smtClean="0">
                <a:solidFill>
                  <a:schemeClr val="bg1"/>
                </a:solidFill>
              </a:rPr>
              <a:t> P </a:t>
            </a:r>
            <a:r>
              <a:rPr lang="es-MX" sz="1400" dirty="0" err="1" smtClean="0">
                <a:solidFill>
                  <a:schemeClr val="bg1"/>
                </a:solidFill>
              </a:rPr>
              <a:t>Paper</a:t>
            </a:r>
            <a:r>
              <a:rPr lang="es-MX" sz="1400" dirty="0" smtClean="0">
                <a:solidFill>
                  <a:schemeClr val="bg1"/>
                </a:solidFill>
              </a:rPr>
              <a:t> </a:t>
            </a:r>
            <a:r>
              <a:rPr lang="es-MX" sz="1400" dirty="0" err="1" smtClean="0">
                <a:solidFill>
                  <a:schemeClr val="bg1"/>
                </a:solidFill>
              </a:rPr>
              <a:t>trail</a:t>
            </a:r>
            <a:r>
              <a:rPr lang="es-MX" sz="1400" dirty="0" smtClean="0">
                <a:solidFill>
                  <a:schemeClr val="bg1"/>
                </a:solidFill>
              </a:rPr>
              <a:t> </a:t>
            </a:r>
            <a:r>
              <a:rPr lang="es-MX" sz="1400" dirty="0" err="1" smtClean="0">
                <a:solidFill>
                  <a:schemeClr val="bg1"/>
                </a:solidFill>
              </a:rPr>
              <a:t>reveals</a:t>
            </a:r>
            <a:r>
              <a:rPr lang="es-MX" sz="1400" dirty="0" smtClean="0">
                <a:solidFill>
                  <a:schemeClr val="bg1"/>
                </a:solidFill>
              </a:rPr>
              <a:t> </a:t>
            </a:r>
            <a:r>
              <a:rPr lang="es-MX" sz="1400" dirty="0" err="1" smtClean="0">
                <a:solidFill>
                  <a:schemeClr val="bg1"/>
                </a:solidFill>
              </a:rPr>
              <a:t>references</a:t>
            </a:r>
            <a:r>
              <a:rPr lang="es-MX" sz="1400" dirty="0" smtClean="0">
                <a:solidFill>
                  <a:schemeClr val="bg1"/>
                </a:solidFill>
              </a:rPr>
              <a:t> </a:t>
            </a:r>
            <a:r>
              <a:rPr lang="es-MX" sz="1400" dirty="0" err="1" smtClean="0">
                <a:solidFill>
                  <a:schemeClr val="bg1"/>
                </a:solidFill>
              </a:rPr>
              <a:t>go</a:t>
            </a:r>
            <a:r>
              <a:rPr lang="es-MX" sz="1400" dirty="0" smtClean="0">
                <a:solidFill>
                  <a:schemeClr val="bg1"/>
                </a:solidFill>
              </a:rPr>
              <a:t> </a:t>
            </a:r>
            <a:r>
              <a:rPr lang="es-MX" sz="1400" dirty="0" err="1" smtClean="0">
                <a:solidFill>
                  <a:schemeClr val="bg1"/>
                </a:solidFill>
              </a:rPr>
              <a:t>unread</a:t>
            </a:r>
            <a:r>
              <a:rPr lang="es-MX" sz="1400" dirty="0" smtClean="0">
                <a:solidFill>
                  <a:schemeClr val="bg1"/>
                </a:solidFill>
              </a:rPr>
              <a:t> </a:t>
            </a:r>
            <a:r>
              <a:rPr lang="es-MX" sz="1400" dirty="0" err="1" smtClean="0">
                <a:solidFill>
                  <a:schemeClr val="bg1"/>
                </a:solidFill>
              </a:rPr>
              <a:t>by</a:t>
            </a:r>
            <a:r>
              <a:rPr lang="es-MX" sz="1400" dirty="0" smtClean="0">
                <a:solidFill>
                  <a:schemeClr val="bg1"/>
                </a:solidFill>
              </a:rPr>
              <a:t> </a:t>
            </a:r>
            <a:r>
              <a:rPr lang="es-MX" sz="1400" dirty="0" err="1" smtClean="0">
                <a:solidFill>
                  <a:schemeClr val="bg1"/>
                </a:solidFill>
              </a:rPr>
              <a:t>citing</a:t>
            </a:r>
            <a:r>
              <a:rPr lang="es-MX" sz="1400" dirty="0" smtClean="0">
                <a:solidFill>
                  <a:schemeClr val="bg1"/>
                </a:solidFill>
              </a:rPr>
              <a:t> </a:t>
            </a:r>
            <a:r>
              <a:rPr lang="es-MX" sz="1400" dirty="0" err="1" smtClean="0">
                <a:solidFill>
                  <a:schemeClr val="bg1"/>
                </a:solidFill>
              </a:rPr>
              <a:t>authors</a:t>
            </a:r>
            <a:r>
              <a:rPr lang="es-MX" sz="1400" dirty="0" smtClean="0">
                <a:solidFill>
                  <a:schemeClr val="bg1"/>
                </a:solidFill>
              </a:rPr>
              <a:t> </a:t>
            </a:r>
            <a:r>
              <a:rPr lang="es-MX" sz="1400" i="1" dirty="0" err="1" smtClean="0">
                <a:solidFill>
                  <a:schemeClr val="bg1"/>
                </a:solidFill>
              </a:rPr>
              <a:t>Nature</a:t>
            </a:r>
            <a:r>
              <a:rPr lang="es-MX" sz="1400" i="1" dirty="0" smtClean="0">
                <a:solidFill>
                  <a:schemeClr val="bg1"/>
                </a:solidFill>
              </a:rPr>
              <a:t> </a:t>
            </a:r>
            <a:r>
              <a:rPr lang="es-MX" sz="1400" dirty="0" smtClean="0">
                <a:solidFill>
                  <a:schemeClr val="bg1"/>
                </a:solidFill>
              </a:rPr>
              <a:t>2002: 524 / </a:t>
            </a:r>
            <a:r>
              <a:rPr lang="es-MX" sz="1400" dirty="0" err="1" smtClean="0">
                <a:solidFill>
                  <a:schemeClr val="bg1"/>
                </a:solidFill>
              </a:rPr>
              <a:t>Merton</a:t>
            </a:r>
            <a:r>
              <a:rPr lang="es-MX" sz="1400" dirty="0" smtClean="0">
                <a:solidFill>
                  <a:schemeClr val="bg1"/>
                </a:solidFill>
              </a:rPr>
              <a:t> R </a:t>
            </a:r>
            <a:r>
              <a:rPr lang="es-MX" sz="1400" dirty="0" err="1" smtClean="0">
                <a:solidFill>
                  <a:schemeClr val="bg1"/>
                </a:solidFill>
              </a:rPr>
              <a:t>The</a:t>
            </a:r>
            <a:r>
              <a:rPr lang="es-MX" sz="1400" dirty="0" smtClean="0">
                <a:solidFill>
                  <a:schemeClr val="bg1"/>
                </a:solidFill>
              </a:rPr>
              <a:t> Matthew </a:t>
            </a:r>
            <a:r>
              <a:rPr lang="es-MX" sz="1400" dirty="0" err="1" smtClean="0">
                <a:solidFill>
                  <a:schemeClr val="bg1"/>
                </a:solidFill>
              </a:rPr>
              <a:t>Effect</a:t>
            </a:r>
            <a:r>
              <a:rPr lang="es-MX" sz="1400" dirty="0" smtClean="0">
                <a:solidFill>
                  <a:schemeClr val="bg1"/>
                </a:solidFill>
              </a:rPr>
              <a:t> in </a:t>
            </a:r>
            <a:r>
              <a:rPr lang="es-MX" sz="1400" i="1" dirty="0" err="1" smtClean="0">
                <a:solidFill>
                  <a:schemeClr val="bg1"/>
                </a:solidFill>
              </a:rPr>
              <a:t>Science</a:t>
            </a:r>
            <a:r>
              <a:rPr lang="es-MX" sz="1400" dirty="0" smtClean="0">
                <a:solidFill>
                  <a:schemeClr val="bg1"/>
                </a:solidFill>
              </a:rPr>
              <a:t> 159: 56-63 </a:t>
            </a:r>
            <a:endParaRPr lang="es-MX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1023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7" grpId="0"/>
      <p:bldP spid="9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7544" y="188640"/>
            <a:ext cx="8229600" cy="1143000"/>
          </a:xfrm>
          <a:solidFill>
            <a:srgbClr val="FFC000"/>
          </a:solidFill>
        </p:spPr>
        <p:txBody>
          <a:bodyPr>
            <a:normAutofit fontScale="90000"/>
          </a:bodyPr>
          <a:lstStyle/>
          <a:p>
            <a:r>
              <a:rPr lang="es-MX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FI = ¿Evaluación de revistas y de científicos?</a:t>
            </a:r>
            <a:endParaRPr lang="es-MX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467544" y="1324718"/>
            <a:ext cx="5118184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Se </a:t>
            </a:r>
            <a:r>
              <a:rPr lang="es-MX" sz="2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parte del supuesto de que se </a:t>
            </a:r>
            <a:r>
              <a:rPr lang="es-MX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puede diferenciar el </a:t>
            </a:r>
            <a:r>
              <a:rPr lang="es-MX" sz="2400" b="1" u="sng" dirty="0">
                <a:effectLst>
                  <a:outerShdw blurRad="38100" dist="38100" dir="2700000" algn="tl">
                    <a:srgbClr val="C0C0C0"/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mérito</a:t>
            </a:r>
            <a:r>
              <a:rPr lang="es-MX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de los artículos científicos atendiendo </a:t>
            </a:r>
            <a:r>
              <a:rPr lang="es-MX" sz="2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r>
              <a:rPr lang="es-MX" sz="2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la </a:t>
            </a:r>
            <a:r>
              <a:rPr lang="es-MX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revista en la que se publicaron</a:t>
            </a:r>
          </a:p>
          <a:p>
            <a:endParaRPr lang="es-MX" sz="3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192502" y="4607915"/>
            <a:ext cx="3018619" cy="46166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s-MX" sz="2400" dirty="0" smtClean="0"/>
              <a:t>Asignación de recursos</a:t>
            </a:r>
            <a:endParaRPr lang="es-MX" sz="2400" dirty="0"/>
          </a:p>
        </p:txBody>
      </p:sp>
      <p:sp>
        <p:nvSpPr>
          <p:cNvPr id="11" name="CuadroTexto 10"/>
          <p:cNvSpPr txBox="1"/>
          <p:nvPr/>
        </p:nvSpPr>
        <p:spPr>
          <a:xfrm>
            <a:off x="3284043" y="4606834"/>
            <a:ext cx="2663788" cy="46166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s-MX" sz="2400" dirty="0" smtClean="0"/>
              <a:t>Medida objetiva</a:t>
            </a:r>
            <a:endParaRPr lang="es-MX" sz="2400" dirty="0"/>
          </a:p>
        </p:txBody>
      </p:sp>
      <p:sp>
        <p:nvSpPr>
          <p:cNvPr id="12" name="CuadroTexto 11"/>
          <p:cNvSpPr txBox="1"/>
          <p:nvPr/>
        </p:nvSpPr>
        <p:spPr>
          <a:xfrm>
            <a:off x="192502" y="3744672"/>
            <a:ext cx="5582619" cy="83099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s-MX" sz="2400" dirty="0" smtClean="0"/>
              <a:t>Cultura de la evaluación y rendición de cuentas</a:t>
            </a:r>
            <a:endParaRPr lang="es-MX" sz="2400" dirty="0"/>
          </a:p>
        </p:txBody>
      </p:sp>
      <p:sp>
        <p:nvSpPr>
          <p:cNvPr id="13" name="CuadroTexto 12"/>
          <p:cNvSpPr txBox="1"/>
          <p:nvPr/>
        </p:nvSpPr>
        <p:spPr>
          <a:xfrm>
            <a:off x="192502" y="5214693"/>
            <a:ext cx="6716579" cy="46166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s-MX" sz="2400" dirty="0" smtClean="0"/>
              <a:t>El conocimiento no puede ser medido directamente</a:t>
            </a:r>
            <a:endParaRPr lang="es-MX" sz="2400" dirty="0"/>
          </a:p>
        </p:txBody>
      </p:sp>
      <p:sp>
        <p:nvSpPr>
          <p:cNvPr id="14" name="CuadroTexto 13"/>
          <p:cNvSpPr txBox="1"/>
          <p:nvPr/>
        </p:nvSpPr>
        <p:spPr>
          <a:xfrm>
            <a:off x="159676" y="5821471"/>
            <a:ext cx="7004611" cy="46166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s-MX" sz="2400" dirty="0" smtClean="0"/>
              <a:t>Lo medible son sus expresiones: publicación científica </a:t>
            </a:r>
            <a:endParaRPr lang="es-MX" sz="2400" dirty="0"/>
          </a:p>
        </p:txBody>
      </p:sp>
      <p:sp>
        <p:nvSpPr>
          <p:cNvPr id="15" name="CuadroTexto 14"/>
          <p:cNvSpPr txBox="1"/>
          <p:nvPr/>
        </p:nvSpPr>
        <p:spPr>
          <a:xfrm>
            <a:off x="153125" y="6401099"/>
            <a:ext cx="5393226" cy="46166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s-MX" sz="2400" dirty="0" smtClean="0"/>
              <a:t>Rol de la </a:t>
            </a:r>
            <a:r>
              <a:rPr lang="es-MX" sz="2400" dirty="0" err="1" smtClean="0"/>
              <a:t>Bibliometría</a:t>
            </a:r>
            <a:endParaRPr lang="es-MX" sz="2400" dirty="0"/>
          </a:p>
        </p:txBody>
      </p:sp>
      <p:pic>
        <p:nvPicPr>
          <p:cNvPr id="25" name="24 Marcador de contenido" descr="e garfield 2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7236296" y="4509120"/>
            <a:ext cx="1600200" cy="2133600"/>
          </a:xfrm>
        </p:spPr>
      </p:pic>
      <p:grpSp>
        <p:nvGrpSpPr>
          <p:cNvPr id="3" name="Grupo 15"/>
          <p:cNvGrpSpPr/>
          <p:nvPr/>
        </p:nvGrpSpPr>
        <p:grpSpPr>
          <a:xfrm>
            <a:off x="5238327" y="1104499"/>
            <a:ext cx="3851920" cy="3384374"/>
            <a:chOff x="123149" y="1477199"/>
            <a:chExt cx="3600401" cy="3384374"/>
          </a:xfrm>
        </p:grpSpPr>
        <p:sp>
          <p:nvSpPr>
            <p:cNvPr id="27" name="Llamada ovalada 16"/>
            <p:cNvSpPr/>
            <p:nvPr/>
          </p:nvSpPr>
          <p:spPr>
            <a:xfrm rot="16200000">
              <a:off x="231163" y="1369185"/>
              <a:ext cx="3384374" cy="3600401"/>
            </a:xfrm>
            <a:prstGeom prst="wedgeEllipseCallout">
              <a:avLst>
                <a:gd name="adj1" fmla="val -66118"/>
                <a:gd name="adj2" fmla="val 10989"/>
              </a:avLst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8" name="CuadroTexto 17"/>
            <p:cNvSpPr txBox="1"/>
            <p:nvPr/>
          </p:nvSpPr>
          <p:spPr>
            <a:xfrm>
              <a:off x="574649" y="1876722"/>
              <a:ext cx="2952328" cy="25853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sz="2400" b="1" dirty="0" smtClean="0"/>
                <a:t>“El uso del impacto de las revistas para evaluar a los individuos contiene peligros inmanentes”</a:t>
              </a:r>
            </a:p>
            <a:p>
              <a:r>
                <a:rPr lang="es-MX" sz="1400" dirty="0" err="1" smtClean="0"/>
                <a:t>The</a:t>
              </a:r>
              <a:r>
                <a:rPr lang="es-MX" sz="1400" dirty="0" smtClean="0"/>
                <a:t> </a:t>
              </a:r>
              <a:r>
                <a:rPr lang="es-MX" sz="1400" dirty="0" err="1" smtClean="0"/>
                <a:t>history</a:t>
              </a:r>
              <a:r>
                <a:rPr lang="es-MX" sz="1400" dirty="0" smtClean="0"/>
                <a:t> and </a:t>
              </a:r>
              <a:r>
                <a:rPr lang="es-MX" sz="1400" dirty="0" err="1" smtClean="0"/>
                <a:t>meaning</a:t>
              </a:r>
              <a:r>
                <a:rPr lang="es-MX" sz="1400" dirty="0" smtClean="0"/>
                <a:t> of </a:t>
              </a:r>
              <a:r>
                <a:rPr lang="es-MX" sz="1400" dirty="0" err="1" smtClean="0"/>
                <a:t>the</a:t>
              </a:r>
              <a:r>
                <a:rPr lang="es-MX" sz="1400" dirty="0" smtClean="0"/>
                <a:t> </a:t>
              </a:r>
              <a:r>
                <a:rPr lang="es-MX" sz="1400" dirty="0" err="1" smtClean="0"/>
                <a:t>journal</a:t>
              </a:r>
              <a:r>
                <a:rPr lang="es-MX" sz="1400" dirty="0" smtClean="0"/>
                <a:t> </a:t>
              </a:r>
              <a:r>
                <a:rPr lang="es-MX" sz="1400" dirty="0" err="1" smtClean="0"/>
                <a:t>impact</a:t>
              </a:r>
              <a:r>
                <a:rPr lang="es-MX" sz="1400" dirty="0" smtClean="0"/>
                <a:t> factor (2006)  JAMA 295(1) 90-93</a:t>
              </a:r>
              <a:endParaRPr lang="es-MX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424549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493658" y="878871"/>
            <a:ext cx="6172200" cy="497901"/>
          </a:xfrm>
        </p:spPr>
        <p:txBody>
          <a:bodyPr>
            <a:noAutofit/>
          </a:bodyPr>
          <a:lstStyle/>
          <a:p>
            <a:r>
              <a:rPr lang="es-MX" sz="2400" dirty="0"/>
              <a:t>Declaración de San Francisco </a:t>
            </a:r>
            <a:br>
              <a:rPr lang="es-MX" sz="2400" dirty="0"/>
            </a:br>
            <a:r>
              <a:rPr lang="es-MX" sz="2400" dirty="0"/>
              <a:t>sobre la Evaluación de la Investigación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03625" y="1528167"/>
            <a:ext cx="7371439" cy="444997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 cstate="print"/>
          <a:srcRect l="16211" t="33099" r="41343" b="4956"/>
          <a:stretch/>
        </p:blipFill>
        <p:spPr>
          <a:xfrm>
            <a:off x="5004048" y="2996952"/>
            <a:ext cx="2971015" cy="2981184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4" cstate="print"/>
          <a:srcRect l="14096" t="27655" r="28724" b="4260"/>
          <a:stretch/>
        </p:blipFill>
        <p:spPr>
          <a:xfrm>
            <a:off x="4993703" y="4347102"/>
            <a:ext cx="2980136" cy="2517744"/>
          </a:xfrm>
          <a:prstGeom prst="rect">
            <a:avLst/>
          </a:prstGeom>
        </p:spPr>
      </p:pic>
      <p:grpSp>
        <p:nvGrpSpPr>
          <p:cNvPr id="3" name="Grupo 9"/>
          <p:cNvGrpSpPr/>
          <p:nvPr/>
        </p:nvGrpSpPr>
        <p:grpSpPr>
          <a:xfrm>
            <a:off x="1143000" y="1737833"/>
            <a:ext cx="4239090" cy="2518238"/>
            <a:chOff x="0" y="1174111"/>
            <a:chExt cx="5652120" cy="3357650"/>
          </a:xfrm>
        </p:grpSpPr>
        <p:sp>
          <p:nvSpPr>
            <p:cNvPr id="8" name="Llamada rectangular redondeada 7"/>
            <p:cNvSpPr/>
            <p:nvPr/>
          </p:nvSpPr>
          <p:spPr>
            <a:xfrm>
              <a:off x="0" y="1174111"/>
              <a:ext cx="5652120" cy="3357650"/>
            </a:xfrm>
            <a:prstGeom prst="wedgeRoundRectCallout">
              <a:avLst>
                <a:gd name="adj1" fmla="val 9653"/>
                <a:gd name="adj2" fmla="val 105939"/>
                <a:gd name="adj3" fmla="val 16667"/>
              </a:avLst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sz="1350"/>
            </a:p>
          </p:txBody>
        </p:sp>
        <p:sp>
          <p:nvSpPr>
            <p:cNvPr id="9" name="CuadroTexto 8"/>
            <p:cNvSpPr txBox="1"/>
            <p:nvPr/>
          </p:nvSpPr>
          <p:spPr>
            <a:xfrm>
              <a:off x="233772" y="1369511"/>
              <a:ext cx="5184576" cy="2893099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spAutoFit/>
            </a:bodyPr>
            <a:lstStyle/>
            <a:p>
              <a:pPr marL="214313" indent="-214313">
                <a:buFontTx/>
                <a:buChar char="-"/>
              </a:pPr>
              <a:r>
                <a:rPr lang="es-MX" sz="1500" b="1" dirty="0"/>
                <a:t>Necesidad de eliminar el uso de las métricas basadas en revistas, como el Facto de Impacto, para efectos de consideraciones de </a:t>
              </a:r>
              <a:r>
                <a:rPr lang="es-MX" sz="1500" b="1" u="sng" dirty="0"/>
                <a:t>financiamiento</a:t>
              </a:r>
              <a:r>
                <a:rPr lang="es-MX" sz="1500" b="1" dirty="0"/>
                <a:t> y </a:t>
              </a:r>
              <a:r>
                <a:rPr lang="es-MX" sz="1500" b="1" u="sng" dirty="0"/>
                <a:t>promoción</a:t>
              </a:r>
              <a:r>
                <a:rPr lang="es-MX" sz="1500" b="1" dirty="0"/>
                <a:t/>
              </a:r>
              <a:br>
                <a:rPr lang="es-MX" sz="1500" b="1" dirty="0"/>
              </a:br>
              <a:endParaRPr lang="es-MX" sz="1500" b="1" dirty="0"/>
            </a:p>
            <a:p>
              <a:pPr marL="214313" indent="-214313">
                <a:buFontTx/>
                <a:buChar char="-"/>
              </a:pPr>
              <a:r>
                <a:rPr lang="es-MX" sz="1500" b="1" dirty="0"/>
                <a:t>Necesidad de evaluar la investigación en base al </a:t>
              </a:r>
              <a:r>
                <a:rPr lang="es-MX" sz="1500" b="1" u="sng" dirty="0"/>
                <a:t>mérito individual</a:t>
              </a:r>
              <a:r>
                <a:rPr lang="es-MX" sz="1500" b="1" dirty="0"/>
                <a:t> y </a:t>
              </a:r>
              <a:r>
                <a:rPr lang="es-MX" sz="1500" b="1" u="sng" dirty="0"/>
                <a:t>no</a:t>
              </a:r>
              <a:r>
                <a:rPr lang="es-MX" sz="1500" b="1" dirty="0"/>
                <a:t> de la </a:t>
              </a:r>
              <a:r>
                <a:rPr lang="es-MX" sz="1500" b="1" u="sng" dirty="0"/>
                <a:t>revista</a:t>
              </a:r>
              <a:r>
                <a:rPr lang="es-MX" sz="1500" b="1" dirty="0"/>
                <a:t/>
              </a:r>
              <a:br>
                <a:rPr lang="es-MX" sz="1500" b="1" dirty="0"/>
              </a:br>
              <a:endParaRPr lang="es-MX" sz="1500" b="1" dirty="0"/>
            </a:p>
            <a:p>
              <a:pPr marL="214313" indent="-214313">
                <a:buFontTx/>
                <a:buChar char="-"/>
              </a:pPr>
              <a:r>
                <a:rPr lang="es-MX" sz="1500" b="1" dirty="0"/>
                <a:t>Promover la </a:t>
              </a:r>
              <a:r>
                <a:rPr lang="es-MX" sz="1500" b="1" u="sng" dirty="0"/>
                <a:t>métrica</a:t>
              </a:r>
              <a:r>
                <a:rPr lang="es-MX" sz="1500" b="1" dirty="0"/>
                <a:t> a </a:t>
              </a:r>
              <a:r>
                <a:rPr lang="es-MX" sz="1500" b="1" u="sng" dirty="0"/>
                <a:t>nivel de artículo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51830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61971" y="414068"/>
            <a:ext cx="4482029" cy="54229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5 CuadroTexto"/>
          <p:cNvSpPr txBox="1"/>
          <p:nvPr/>
        </p:nvSpPr>
        <p:spPr>
          <a:xfrm>
            <a:off x="4758211" y="5383523"/>
            <a:ext cx="4221887" cy="1477328"/>
          </a:xfrm>
          <a:prstGeom prst="rect">
            <a:avLst/>
          </a:prstGeom>
          <a:solidFill>
            <a:srgbClr val="6FAC46"/>
          </a:solidFill>
        </p:spPr>
        <p:txBody>
          <a:bodyPr wrap="square" rtlCol="0">
            <a:spAutoFit/>
          </a:bodyPr>
          <a:lstStyle/>
          <a:p>
            <a:r>
              <a:rPr lang="es-MX" dirty="0" smtClean="0"/>
              <a:t>“</a:t>
            </a:r>
            <a:r>
              <a:rPr lang="es-MX" dirty="0" err="1" smtClean="0"/>
              <a:t>Bibliometric</a:t>
            </a:r>
            <a:r>
              <a:rPr lang="es-MX" dirty="0" smtClean="0"/>
              <a:t> data, </a:t>
            </a:r>
            <a:r>
              <a:rPr lang="es-MX" dirty="0" err="1" smtClean="0"/>
              <a:t>when</a:t>
            </a:r>
            <a:r>
              <a:rPr lang="es-MX" dirty="0" smtClean="0"/>
              <a:t> </a:t>
            </a:r>
            <a:r>
              <a:rPr lang="es-MX" dirty="0" err="1" smtClean="0"/>
              <a:t>used</a:t>
            </a:r>
            <a:r>
              <a:rPr lang="es-MX" dirty="0" smtClean="0"/>
              <a:t> </a:t>
            </a:r>
            <a:r>
              <a:rPr lang="es-MX" dirty="0" err="1" smtClean="0"/>
              <a:t>primarily</a:t>
            </a:r>
            <a:r>
              <a:rPr lang="es-MX" dirty="0" smtClean="0"/>
              <a:t> to describe </a:t>
            </a:r>
            <a:r>
              <a:rPr lang="es-MX" dirty="0" err="1" smtClean="0"/>
              <a:t>rather</a:t>
            </a:r>
            <a:r>
              <a:rPr lang="es-MX" dirty="0" smtClean="0"/>
              <a:t> </a:t>
            </a:r>
            <a:r>
              <a:rPr lang="es-MX" dirty="0" err="1" smtClean="0"/>
              <a:t>than</a:t>
            </a:r>
            <a:r>
              <a:rPr lang="es-MX" dirty="0" smtClean="0"/>
              <a:t> to </a:t>
            </a:r>
            <a:r>
              <a:rPr lang="es-MX" dirty="0" err="1" smtClean="0"/>
              <a:t>evaluate</a:t>
            </a:r>
            <a:r>
              <a:rPr lang="es-MX" dirty="0" smtClean="0"/>
              <a:t> </a:t>
            </a:r>
            <a:r>
              <a:rPr lang="es-MX" dirty="0" err="1" smtClean="0"/>
              <a:t>the</a:t>
            </a:r>
            <a:r>
              <a:rPr lang="es-MX" dirty="0" smtClean="0"/>
              <a:t> </a:t>
            </a:r>
            <a:r>
              <a:rPr lang="es-MX" dirty="0" err="1" smtClean="0"/>
              <a:t>research</a:t>
            </a:r>
            <a:r>
              <a:rPr lang="es-MX" dirty="0" smtClean="0"/>
              <a:t> </a:t>
            </a:r>
            <a:r>
              <a:rPr lang="es-MX" dirty="0" err="1" smtClean="0"/>
              <a:t>trends</a:t>
            </a:r>
            <a:r>
              <a:rPr lang="es-MX" dirty="0" smtClean="0"/>
              <a:t> of </a:t>
            </a:r>
            <a:r>
              <a:rPr lang="es-MX" dirty="0" err="1" smtClean="0"/>
              <a:t>an</a:t>
            </a:r>
            <a:r>
              <a:rPr lang="es-MX" dirty="0" smtClean="0"/>
              <a:t> </a:t>
            </a:r>
            <a:r>
              <a:rPr lang="es-MX" dirty="0" err="1" smtClean="0"/>
              <a:t>organization</a:t>
            </a:r>
            <a:r>
              <a:rPr lang="es-MX" dirty="0" smtClean="0"/>
              <a:t>, can be </a:t>
            </a:r>
            <a:r>
              <a:rPr lang="es-MX" dirty="0" err="1" smtClean="0"/>
              <a:t>helpfully</a:t>
            </a:r>
            <a:r>
              <a:rPr lang="es-MX" dirty="0" smtClean="0"/>
              <a:t> </a:t>
            </a:r>
            <a:r>
              <a:rPr lang="es-MX" dirty="0" err="1" smtClean="0"/>
              <a:t>revealing</a:t>
            </a:r>
            <a:r>
              <a:rPr lang="es-MX" dirty="0" smtClean="0"/>
              <a:t>” (</a:t>
            </a:r>
            <a:r>
              <a:rPr lang="es-MX" dirty="0" err="1" smtClean="0"/>
              <a:t>McBurney</a:t>
            </a:r>
            <a:r>
              <a:rPr lang="es-MX" dirty="0" smtClean="0"/>
              <a:t> &amp; Novak, 2002)</a:t>
            </a:r>
            <a:endParaRPr lang="es-MX" dirty="0"/>
          </a:p>
        </p:txBody>
      </p:sp>
      <p:pic>
        <p:nvPicPr>
          <p:cNvPr id="1310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5439" y="290874"/>
            <a:ext cx="3939912" cy="517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4 CuadroTexto"/>
          <p:cNvSpPr txBox="1"/>
          <p:nvPr/>
        </p:nvSpPr>
        <p:spPr>
          <a:xfrm>
            <a:off x="543790" y="5393468"/>
            <a:ext cx="3855683" cy="1477328"/>
          </a:xfrm>
          <a:prstGeom prst="rect">
            <a:avLst/>
          </a:prstGeom>
          <a:solidFill>
            <a:srgbClr val="6FAC46"/>
          </a:solidFill>
        </p:spPr>
        <p:txBody>
          <a:bodyPr wrap="square" rtlCol="0">
            <a:spAutoFit/>
          </a:bodyPr>
          <a:lstStyle/>
          <a:p>
            <a:r>
              <a:rPr lang="es-MX" dirty="0" smtClean="0"/>
              <a:t>“</a:t>
            </a:r>
            <a:r>
              <a:rPr lang="es-MX" dirty="0" err="1" smtClean="0"/>
              <a:t>Impact</a:t>
            </a:r>
            <a:r>
              <a:rPr lang="es-MX" dirty="0" smtClean="0"/>
              <a:t> </a:t>
            </a:r>
            <a:r>
              <a:rPr lang="es-MX" dirty="0" err="1" smtClean="0"/>
              <a:t>factors</a:t>
            </a:r>
            <a:r>
              <a:rPr lang="es-MX" dirty="0" smtClean="0"/>
              <a:t>, as </a:t>
            </a:r>
            <a:r>
              <a:rPr lang="es-MX" dirty="0" err="1" smtClean="0"/>
              <a:t>one</a:t>
            </a:r>
            <a:r>
              <a:rPr lang="es-MX" dirty="0" smtClean="0"/>
              <a:t> </a:t>
            </a:r>
            <a:r>
              <a:rPr lang="es-MX" dirty="0" err="1" smtClean="0"/>
              <a:t>citation</a:t>
            </a:r>
            <a:r>
              <a:rPr lang="es-MX" dirty="0" smtClean="0"/>
              <a:t> </a:t>
            </a:r>
            <a:r>
              <a:rPr lang="es-MX" dirty="0" err="1" smtClean="0"/>
              <a:t>measure</a:t>
            </a:r>
            <a:r>
              <a:rPr lang="es-MX" dirty="0" smtClean="0"/>
              <a:t>, are </a:t>
            </a:r>
            <a:r>
              <a:rPr lang="es-MX" dirty="0" err="1" smtClean="0"/>
              <a:t>useful</a:t>
            </a:r>
            <a:r>
              <a:rPr lang="es-MX" dirty="0" smtClean="0"/>
              <a:t>  in establishment  </a:t>
            </a:r>
            <a:r>
              <a:rPr lang="es-MX" dirty="0" err="1" smtClean="0"/>
              <a:t>influence</a:t>
            </a:r>
            <a:r>
              <a:rPr lang="es-MX" dirty="0" smtClean="0"/>
              <a:t> </a:t>
            </a:r>
            <a:r>
              <a:rPr lang="es-MX" dirty="0" err="1" smtClean="0"/>
              <a:t>journals</a:t>
            </a:r>
            <a:r>
              <a:rPr lang="es-MX" dirty="0" smtClean="0"/>
              <a:t>  </a:t>
            </a:r>
            <a:r>
              <a:rPr lang="es-MX" dirty="0" err="1" smtClean="0"/>
              <a:t>have</a:t>
            </a:r>
            <a:r>
              <a:rPr lang="es-MX" dirty="0" smtClean="0"/>
              <a:t> </a:t>
            </a:r>
            <a:r>
              <a:rPr lang="es-MX" dirty="0" err="1" smtClean="0"/>
              <a:t>within</a:t>
            </a:r>
            <a:r>
              <a:rPr lang="es-MX" dirty="0" smtClean="0"/>
              <a:t> </a:t>
            </a:r>
            <a:r>
              <a:rPr lang="es-MX" dirty="0" err="1" smtClean="0"/>
              <a:t>the</a:t>
            </a:r>
            <a:r>
              <a:rPr lang="es-MX" dirty="0" smtClean="0"/>
              <a:t> </a:t>
            </a:r>
            <a:r>
              <a:rPr lang="es-MX" dirty="0" err="1" smtClean="0"/>
              <a:t>literature</a:t>
            </a:r>
            <a:r>
              <a:rPr lang="es-MX" dirty="0" smtClean="0"/>
              <a:t> of a discipline.”  (</a:t>
            </a:r>
            <a:r>
              <a:rPr lang="es-MX" dirty="0" err="1" smtClean="0"/>
              <a:t>Amin</a:t>
            </a:r>
            <a:r>
              <a:rPr lang="es-MX" dirty="0" smtClean="0"/>
              <a:t> &amp; Mabe, 2000)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516730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5 CuadroTexto"/>
          <p:cNvSpPr txBox="1">
            <a:spLocks noChangeArrowheads="1"/>
          </p:cNvSpPr>
          <p:nvPr/>
        </p:nvSpPr>
        <p:spPr bwMode="auto">
          <a:xfrm>
            <a:off x="248444" y="1054647"/>
            <a:ext cx="8356004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s-MX" sz="2000" dirty="0">
                <a:solidFill>
                  <a:schemeClr val="accent2"/>
                </a:solidFill>
              </a:rPr>
              <a:t>Medida de posición en la cual el volumen de citas es menor o igual al número de orden que ocupa el artículo en una distribución descendente de citas</a:t>
            </a:r>
          </a:p>
        </p:txBody>
      </p:sp>
      <p:graphicFrame>
        <p:nvGraphicFramePr>
          <p:cNvPr id="7" name="6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2721534"/>
              </p:ext>
            </p:extLst>
          </p:nvPr>
        </p:nvGraphicFramePr>
        <p:xfrm>
          <a:off x="239906" y="1786863"/>
          <a:ext cx="3933626" cy="44996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6813"/>
                <a:gridCol w="1966813"/>
              </a:tblGrid>
              <a:tr h="434597">
                <a:tc>
                  <a:txBody>
                    <a:bodyPr/>
                    <a:lstStyle/>
                    <a:p>
                      <a:pPr algn="ctr"/>
                      <a:r>
                        <a:rPr lang="es-MX" dirty="0" smtClean="0"/>
                        <a:t>Artículo No.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 smtClean="0"/>
                        <a:t>Citas</a:t>
                      </a:r>
                      <a:endParaRPr lang="es-MX" dirty="0"/>
                    </a:p>
                  </a:txBody>
                  <a:tcPr/>
                </a:tc>
              </a:tr>
              <a:tr h="406504">
                <a:tc>
                  <a:txBody>
                    <a:bodyPr/>
                    <a:lstStyle/>
                    <a:p>
                      <a:pPr algn="ctr"/>
                      <a:r>
                        <a:rPr lang="es-MX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es-MX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 smtClean="0">
                          <a:solidFill>
                            <a:srgbClr val="FF0000"/>
                          </a:solidFill>
                        </a:rPr>
                        <a:t>6</a:t>
                      </a:r>
                      <a:endParaRPr lang="es-MX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406504">
                <a:tc>
                  <a:txBody>
                    <a:bodyPr/>
                    <a:lstStyle/>
                    <a:p>
                      <a:pPr algn="ctr"/>
                      <a:r>
                        <a:rPr lang="es-MX" dirty="0" smtClean="0">
                          <a:solidFill>
                            <a:srgbClr val="FF0000"/>
                          </a:solidFill>
                        </a:rPr>
                        <a:t>2</a:t>
                      </a:r>
                      <a:endParaRPr lang="es-MX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 smtClean="0">
                          <a:solidFill>
                            <a:srgbClr val="FF0000"/>
                          </a:solidFill>
                        </a:rPr>
                        <a:t>5</a:t>
                      </a:r>
                      <a:endParaRPr lang="es-MX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406504">
                <a:tc>
                  <a:txBody>
                    <a:bodyPr/>
                    <a:lstStyle/>
                    <a:p>
                      <a:pPr algn="ctr"/>
                      <a:r>
                        <a:rPr lang="es-MX" dirty="0" smtClean="0">
                          <a:solidFill>
                            <a:srgbClr val="FF0000"/>
                          </a:solidFill>
                        </a:rPr>
                        <a:t>3</a:t>
                      </a:r>
                      <a:endParaRPr lang="es-MX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 smtClean="0">
                          <a:solidFill>
                            <a:srgbClr val="FF0000"/>
                          </a:solidFill>
                        </a:rPr>
                        <a:t>4</a:t>
                      </a:r>
                      <a:endParaRPr lang="es-MX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406504">
                <a:tc>
                  <a:txBody>
                    <a:bodyPr/>
                    <a:lstStyle/>
                    <a:p>
                      <a:pPr algn="ctr"/>
                      <a:r>
                        <a:rPr lang="es-MX" dirty="0" smtClean="0">
                          <a:solidFill>
                            <a:srgbClr val="FF0000"/>
                          </a:solidFill>
                        </a:rPr>
                        <a:t>4</a:t>
                      </a:r>
                      <a:endParaRPr lang="es-MX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 smtClean="0">
                          <a:solidFill>
                            <a:srgbClr val="FF0000"/>
                          </a:solidFill>
                        </a:rPr>
                        <a:t>4</a:t>
                      </a:r>
                      <a:endParaRPr lang="es-MX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406504">
                <a:tc>
                  <a:txBody>
                    <a:bodyPr/>
                    <a:lstStyle/>
                    <a:p>
                      <a:pPr algn="ctr"/>
                      <a:r>
                        <a:rPr lang="es-MX" dirty="0" smtClean="0">
                          <a:solidFill>
                            <a:srgbClr val="FF0000"/>
                          </a:solidFill>
                        </a:rPr>
                        <a:t>5</a:t>
                      </a:r>
                      <a:endParaRPr lang="es-MX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 smtClean="0">
                          <a:solidFill>
                            <a:srgbClr val="FF0000"/>
                          </a:solidFill>
                        </a:rPr>
                        <a:t>2</a:t>
                      </a:r>
                      <a:endParaRPr lang="es-MX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406504">
                <a:tc>
                  <a:txBody>
                    <a:bodyPr/>
                    <a:lstStyle/>
                    <a:p>
                      <a:pPr algn="ctr"/>
                      <a:r>
                        <a:rPr lang="es-MX" dirty="0" smtClean="0">
                          <a:solidFill>
                            <a:srgbClr val="FF0000"/>
                          </a:solidFill>
                        </a:rPr>
                        <a:t>6</a:t>
                      </a:r>
                      <a:endParaRPr lang="es-MX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es-MX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406504">
                <a:tc>
                  <a:txBody>
                    <a:bodyPr/>
                    <a:lstStyle/>
                    <a:p>
                      <a:pPr algn="ctr"/>
                      <a:r>
                        <a:rPr lang="es-MX" dirty="0" smtClean="0">
                          <a:solidFill>
                            <a:srgbClr val="FF0000"/>
                          </a:solidFill>
                        </a:rPr>
                        <a:t>7</a:t>
                      </a:r>
                      <a:endParaRPr lang="es-MX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es-MX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406504">
                <a:tc>
                  <a:txBody>
                    <a:bodyPr/>
                    <a:lstStyle/>
                    <a:p>
                      <a:pPr algn="ctr"/>
                      <a:r>
                        <a:rPr lang="es-MX" dirty="0" smtClean="0">
                          <a:solidFill>
                            <a:srgbClr val="FF0000"/>
                          </a:solidFill>
                        </a:rPr>
                        <a:t>8</a:t>
                      </a:r>
                      <a:endParaRPr lang="es-MX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es-MX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406504">
                <a:tc>
                  <a:txBody>
                    <a:bodyPr/>
                    <a:lstStyle/>
                    <a:p>
                      <a:pPr algn="ctr"/>
                      <a:r>
                        <a:rPr lang="es-MX" dirty="0" smtClean="0">
                          <a:solidFill>
                            <a:srgbClr val="FF0000"/>
                          </a:solidFill>
                        </a:rPr>
                        <a:t>9</a:t>
                      </a:r>
                      <a:endParaRPr lang="es-MX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 smtClean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es-MX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406504">
                <a:tc>
                  <a:txBody>
                    <a:bodyPr/>
                    <a:lstStyle/>
                    <a:p>
                      <a:pPr algn="ctr"/>
                      <a:r>
                        <a:rPr lang="es-MX" dirty="0" smtClean="0">
                          <a:solidFill>
                            <a:srgbClr val="FF0000"/>
                          </a:solidFill>
                        </a:rPr>
                        <a:t>10</a:t>
                      </a:r>
                      <a:endParaRPr lang="es-MX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 smtClean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es-MX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9497" name="7 CuadroTexto"/>
          <p:cNvSpPr txBox="1">
            <a:spLocks noChangeArrowheads="1"/>
          </p:cNvSpPr>
          <p:nvPr/>
        </p:nvSpPr>
        <p:spPr bwMode="auto">
          <a:xfrm>
            <a:off x="5286375" y="6286500"/>
            <a:ext cx="38576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s-MX" sz="1000" dirty="0"/>
              <a:t>El índice h de </a:t>
            </a:r>
            <a:r>
              <a:rPr lang="es-MX" sz="1000" dirty="0" err="1" smtClean="0"/>
              <a:t>Hirsch</a:t>
            </a:r>
            <a:r>
              <a:rPr lang="es-MX" sz="1000" dirty="0" smtClean="0"/>
              <a:t>: </a:t>
            </a:r>
            <a:r>
              <a:rPr lang="es-MX" sz="1000" dirty="0"/>
              <a:t>aportaciones a un debate. Grupo </a:t>
            </a:r>
            <a:r>
              <a:rPr lang="es-MX" sz="1000" dirty="0" err="1"/>
              <a:t>Scimago</a:t>
            </a:r>
            <a:r>
              <a:rPr lang="es-MX" sz="1000" dirty="0"/>
              <a:t/>
            </a:r>
            <a:br>
              <a:rPr lang="es-MX" sz="1000" dirty="0"/>
            </a:br>
            <a:r>
              <a:rPr lang="es-MX" sz="1000" dirty="0"/>
              <a:t>http://www.scimago.es/publications/epi1542006b.pdf</a:t>
            </a:r>
          </a:p>
        </p:txBody>
      </p:sp>
      <p:sp>
        <p:nvSpPr>
          <p:cNvPr id="2" name="Rectángulo redondeado 1"/>
          <p:cNvSpPr/>
          <p:nvPr/>
        </p:nvSpPr>
        <p:spPr>
          <a:xfrm>
            <a:off x="22330" y="3455019"/>
            <a:ext cx="4500562" cy="432048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" name="1 Título"/>
          <p:cNvSpPr txBox="1">
            <a:spLocks/>
          </p:cNvSpPr>
          <p:nvPr/>
        </p:nvSpPr>
        <p:spPr bwMode="auto">
          <a:xfrm>
            <a:off x="0" y="153926"/>
            <a:ext cx="4284663" cy="765175"/>
          </a:xfrm>
          <a:prstGeom prst="rect">
            <a:avLst/>
          </a:prstGeom>
          <a:solidFill>
            <a:srgbClr val="FFC000"/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0" hangingPunct="0">
              <a:defRPr/>
            </a:pPr>
            <a:r>
              <a:rPr lang="es-MX" sz="4400" b="1" kern="0" dirty="0" err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j-ea"/>
                <a:cs typeface="Calibri" pitchFamily="34" charset="0"/>
              </a:rPr>
              <a:t>Indice</a:t>
            </a:r>
            <a:r>
              <a:rPr lang="es-MX" sz="4400" b="1" kern="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j-ea"/>
                <a:cs typeface="Calibri" pitchFamily="34" charset="0"/>
              </a:rPr>
              <a:t> H</a:t>
            </a:r>
          </a:p>
        </p:txBody>
      </p:sp>
      <p:graphicFrame>
        <p:nvGraphicFramePr>
          <p:cNvPr id="9" name="9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0388869"/>
              </p:ext>
            </p:extLst>
          </p:nvPr>
        </p:nvGraphicFramePr>
        <p:xfrm>
          <a:off x="4572002" y="153910"/>
          <a:ext cx="4320477" cy="6813053"/>
        </p:xfrm>
        <a:graphic>
          <a:graphicData uri="http://schemas.openxmlformats.org/drawingml/2006/table">
            <a:tbl>
              <a:tblPr/>
              <a:tblGrid>
                <a:gridCol w="1440159"/>
                <a:gridCol w="1440159"/>
                <a:gridCol w="1440159"/>
              </a:tblGrid>
              <a:tr h="253427"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2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Artículo No.</a:t>
                      </a:r>
                    </a:p>
                  </a:txBody>
                  <a:tcPr marL="4655" marR="4655" marT="465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2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Autor 1</a:t>
                      </a:r>
                    </a:p>
                  </a:txBody>
                  <a:tcPr marL="4655" marR="4655" marT="46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2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Autor 2</a:t>
                      </a:r>
                    </a:p>
                  </a:txBody>
                  <a:tcPr marL="4655" marR="4655" marT="46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53587">
                <a:tc>
                  <a:txBody>
                    <a:bodyPr/>
                    <a:lstStyle/>
                    <a:p>
                      <a:pPr algn="ctr" fontAlgn="b"/>
                      <a:r>
                        <a:rPr lang="es-MX" sz="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4655" marR="4655" marT="465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21</a:t>
                      </a:r>
                    </a:p>
                  </a:txBody>
                  <a:tcPr marL="4655" marR="4655" marT="465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133</a:t>
                      </a:r>
                    </a:p>
                  </a:txBody>
                  <a:tcPr marL="4655" marR="4655" marT="465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53587">
                <a:tc>
                  <a:txBody>
                    <a:bodyPr/>
                    <a:lstStyle/>
                    <a:p>
                      <a:pPr algn="ctr" fontAlgn="b"/>
                      <a:r>
                        <a:rPr lang="es-MX" sz="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4655" marR="4655" marT="465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17</a:t>
                      </a:r>
                    </a:p>
                  </a:txBody>
                  <a:tcPr marL="4655" marR="4655" marT="465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15</a:t>
                      </a:r>
                    </a:p>
                  </a:txBody>
                  <a:tcPr marL="4655" marR="4655" marT="465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53587">
                <a:tc>
                  <a:txBody>
                    <a:bodyPr/>
                    <a:lstStyle/>
                    <a:p>
                      <a:pPr algn="ctr" fontAlgn="b"/>
                      <a:r>
                        <a:rPr lang="es-MX" sz="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4655" marR="4655" marT="465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15</a:t>
                      </a:r>
                    </a:p>
                  </a:txBody>
                  <a:tcPr marL="4655" marR="4655" marT="465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9</a:t>
                      </a:r>
                    </a:p>
                  </a:txBody>
                  <a:tcPr marL="4655" marR="4655" marT="465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53587">
                <a:tc>
                  <a:txBody>
                    <a:bodyPr/>
                    <a:lstStyle/>
                    <a:p>
                      <a:pPr algn="ct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</a:p>
                  </a:txBody>
                  <a:tcPr marL="4655" marR="4655" marT="465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15</a:t>
                      </a:r>
                    </a:p>
                  </a:txBody>
                  <a:tcPr marL="4655" marR="4655" marT="465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</a:p>
                  </a:txBody>
                  <a:tcPr marL="4655" marR="4655" marT="465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53587">
                <a:tc>
                  <a:txBody>
                    <a:bodyPr/>
                    <a:lstStyle/>
                    <a:p>
                      <a:pPr algn="ct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</a:p>
                  </a:txBody>
                  <a:tcPr marL="4655" marR="4655" marT="465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15</a:t>
                      </a:r>
                    </a:p>
                  </a:txBody>
                  <a:tcPr marL="4655" marR="4655" marT="465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</a:p>
                  </a:txBody>
                  <a:tcPr marL="4655" marR="4655" marT="465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53587">
                <a:tc>
                  <a:txBody>
                    <a:bodyPr/>
                    <a:lstStyle/>
                    <a:p>
                      <a:pPr algn="ct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</a:p>
                  </a:txBody>
                  <a:tcPr marL="4655" marR="4655" marT="465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13</a:t>
                      </a:r>
                    </a:p>
                  </a:txBody>
                  <a:tcPr marL="4655" marR="4655" marT="465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4655" marR="4655" marT="465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53587">
                <a:tc>
                  <a:txBody>
                    <a:bodyPr/>
                    <a:lstStyle/>
                    <a:p>
                      <a:pPr algn="ct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7</a:t>
                      </a:r>
                    </a:p>
                  </a:txBody>
                  <a:tcPr marL="4655" marR="4655" marT="465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11</a:t>
                      </a:r>
                    </a:p>
                  </a:txBody>
                  <a:tcPr marL="4655" marR="4655" marT="465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4655" marR="4655" marT="465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53587">
                <a:tc>
                  <a:txBody>
                    <a:bodyPr/>
                    <a:lstStyle/>
                    <a:p>
                      <a:pPr algn="ct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8</a:t>
                      </a:r>
                    </a:p>
                  </a:txBody>
                  <a:tcPr marL="4655" marR="4655" marT="465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10</a:t>
                      </a:r>
                    </a:p>
                  </a:txBody>
                  <a:tcPr marL="4655" marR="4655" marT="465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4655" marR="4655" marT="465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53587">
                <a:tc>
                  <a:txBody>
                    <a:bodyPr/>
                    <a:lstStyle/>
                    <a:p>
                      <a:pPr algn="ct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9</a:t>
                      </a:r>
                    </a:p>
                  </a:txBody>
                  <a:tcPr marL="4655" marR="4655" marT="465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9</a:t>
                      </a:r>
                    </a:p>
                  </a:txBody>
                  <a:tcPr marL="4655" marR="4655" marT="465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4655" marR="4655" marT="465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53587">
                <a:tc>
                  <a:txBody>
                    <a:bodyPr/>
                    <a:lstStyle/>
                    <a:p>
                      <a:pPr algn="ct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10</a:t>
                      </a:r>
                    </a:p>
                  </a:txBody>
                  <a:tcPr marL="4655" marR="4655" marT="465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8</a:t>
                      </a:r>
                    </a:p>
                  </a:txBody>
                  <a:tcPr marL="4655" marR="4655" marT="465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4655" marR="4655" marT="465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53587">
                <a:tc>
                  <a:txBody>
                    <a:bodyPr/>
                    <a:lstStyle/>
                    <a:p>
                      <a:pPr algn="ct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11</a:t>
                      </a:r>
                    </a:p>
                  </a:txBody>
                  <a:tcPr marL="4655" marR="4655" marT="465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7</a:t>
                      </a:r>
                    </a:p>
                  </a:txBody>
                  <a:tcPr marL="4655" marR="4655" marT="465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4655" marR="4655" marT="465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53587">
                <a:tc>
                  <a:txBody>
                    <a:bodyPr/>
                    <a:lstStyle/>
                    <a:p>
                      <a:pPr algn="ct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12</a:t>
                      </a:r>
                    </a:p>
                  </a:txBody>
                  <a:tcPr marL="4655" marR="4655" marT="465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</a:p>
                  </a:txBody>
                  <a:tcPr marL="4655" marR="4655" marT="465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4655" marR="4655" marT="465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53587">
                <a:tc>
                  <a:txBody>
                    <a:bodyPr/>
                    <a:lstStyle/>
                    <a:p>
                      <a:pPr algn="ct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13</a:t>
                      </a:r>
                    </a:p>
                  </a:txBody>
                  <a:tcPr marL="4655" marR="4655" marT="465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</a:p>
                  </a:txBody>
                  <a:tcPr marL="4655" marR="4655" marT="465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4655" marR="4655" marT="465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53587">
                <a:tc>
                  <a:txBody>
                    <a:bodyPr/>
                    <a:lstStyle/>
                    <a:p>
                      <a:pPr algn="ct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14</a:t>
                      </a:r>
                    </a:p>
                  </a:txBody>
                  <a:tcPr marL="4655" marR="4655" marT="465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</a:p>
                  </a:txBody>
                  <a:tcPr marL="4655" marR="4655" marT="465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4655" marR="4655" marT="465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53587">
                <a:tc>
                  <a:txBody>
                    <a:bodyPr/>
                    <a:lstStyle/>
                    <a:p>
                      <a:pPr algn="ct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15</a:t>
                      </a:r>
                    </a:p>
                  </a:txBody>
                  <a:tcPr marL="4655" marR="4655" marT="465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</a:p>
                  </a:txBody>
                  <a:tcPr marL="4655" marR="4655" marT="465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4655" marR="4655" marT="465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53587">
                <a:tc>
                  <a:txBody>
                    <a:bodyPr/>
                    <a:lstStyle/>
                    <a:p>
                      <a:pPr algn="ctr" fontAlgn="b"/>
                      <a:r>
                        <a:rPr lang="es-MX" sz="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16</a:t>
                      </a:r>
                    </a:p>
                  </a:txBody>
                  <a:tcPr marL="4655" marR="4655" marT="465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</a:p>
                  </a:txBody>
                  <a:tcPr marL="4655" marR="4655" marT="465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4655" marR="4655" marT="465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53587">
                <a:tc>
                  <a:txBody>
                    <a:bodyPr/>
                    <a:lstStyle/>
                    <a:p>
                      <a:pPr algn="ct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17</a:t>
                      </a:r>
                    </a:p>
                  </a:txBody>
                  <a:tcPr marL="4655" marR="4655" marT="465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4655" marR="4655" marT="465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4655" marR="4655" marT="465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53587">
                <a:tc>
                  <a:txBody>
                    <a:bodyPr/>
                    <a:lstStyle/>
                    <a:p>
                      <a:pPr algn="ct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18</a:t>
                      </a:r>
                    </a:p>
                  </a:txBody>
                  <a:tcPr marL="4655" marR="4655" marT="465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4655" marR="4655" marT="465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4655" marR="4655" marT="465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53587">
                <a:tc>
                  <a:txBody>
                    <a:bodyPr/>
                    <a:lstStyle/>
                    <a:p>
                      <a:pPr algn="ct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19</a:t>
                      </a:r>
                    </a:p>
                  </a:txBody>
                  <a:tcPr marL="4655" marR="4655" marT="465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4655" marR="4655" marT="465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4655" marR="4655" marT="465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53587">
                <a:tc>
                  <a:txBody>
                    <a:bodyPr/>
                    <a:lstStyle/>
                    <a:p>
                      <a:pPr algn="ct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20</a:t>
                      </a:r>
                    </a:p>
                  </a:txBody>
                  <a:tcPr marL="4655" marR="4655" marT="465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4655" marR="4655" marT="465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4655" marR="4655" marT="465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53587">
                <a:tc>
                  <a:txBody>
                    <a:bodyPr/>
                    <a:lstStyle/>
                    <a:p>
                      <a:pPr algn="ct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21</a:t>
                      </a:r>
                    </a:p>
                  </a:txBody>
                  <a:tcPr marL="4655" marR="4655" marT="465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4655" marR="4655" marT="465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4655" marR="4655" marT="465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53587">
                <a:tc>
                  <a:txBody>
                    <a:bodyPr/>
                    <a:lstStyle/>
                    <a:p>
                      <a:pPr algn="ct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22</a:t>
                      </a:r>
                    </a:p>
                  </a:txBody>
                  <a:tcPr marL="4655" marR="4655" marT="465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4655" marR="4655" marT="465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4655" marR="4655" marT="465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53587">
                <a:tc>
                  <a:txBody>
                    <a:bodyPr/>
                    <a:lstStyle/>
                    <a:p>
                      <a:pPr algn="ct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23</a:t>
                      </a:r>
                    </a:p>
                  </a:txBody>
                  <a:tcPr marL="4655" marR="4655" marT="465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4655" marR="4655" marT="465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4655" marR="4655" marT="465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53587">
                <a:tc>
                  <a:txBody>
                    <a:bodyPr/>
                    <a:lstStyle/>
                    <a:p>
                      <a:pPr algn="ct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24</a:t>
                      </a:r>
                    </a:p>
                  </a:txBody>
                  <a:tcPr marL="4655" marR="4655" marT="465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4655" marR="4655" marT="465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4655" marR="4655" marT="465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53587">
                <a:tc>
                  <a:txBody>
                    <a:bodyPr/>
                    <a:lstStyle/>
                    <a:p>
                      <a:pPr algn="ct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25</a:t>
                      </a:r>
                    </a:p>
                  </a:txBody>
                  <a:tcPr marL="4655" marR="4655" marT="465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4655" marR="4655" marT="465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4655" marR="4655" marT="465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53587">
                <a:tc>
                  <a:txBody>
                    <a:bodyPr/>
                    <a:lstStyle/>
                    <a:p>
                      <a:pPr algn="ct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26</a:t>
                      </a:r>
                    </a:p>
                  </a:txBody>
                  <a:tcPr marL="4655" marR="4655" marT="465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4655" marR="4655" marT="465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4655" marR="4655" marT="465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53587">
                <a:tc>
                  <a:txBody>
                    <a:bodyPr/>
                    <a:lstStyle/>
                    <a:p>
                      <a:pPr algn="ct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27</a:t>
                      </a:r>
                    </a:p>
                  </a:txBody>
                  <a:tcPr marL="4655" marR="4655" marT="465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4655" marR="4655" marT="465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4655" marR="4655" marT="465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53587">
                <a:tc>
                  <a:txBody>
                    <a:bodyPr/>
                    <a:lstStyle/>
                    <a:p>
                      <a:pPr algn="ct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28</a:t>
                      </a:r>
                    </a:p>
                  </a:txBody>
                  <a:tcPr marL="4655" marR="4655" marT="465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4655" marR="4655" marT="465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4655" marR="4655" marT="465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53587">
                <a:tc>
                  <a:txBody>
                    <a:bodyPr/>
                    <a:lstStyle/>
                    <a:p>
                      <a:pPr algn="ct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29</a:t>
                      </a:r>
                    </a:p>
                  </a:txBody>
                  <a:tcPr marL="4655" marR="4655" marT="465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4655" marR="4655" marT="465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4655" marR="4655" marT="465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53587">
                <a:tc>
                  <a:txBody>
                    <a:bodyPr/>
                    <a:lstStyle/>
                    <a:p>
                      <a:pPr algn="ct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30</a:t>
                      </a:r>
                    </a:p>
                  </a:txBody>
                  <a:tcPr marL="4655" marR="4655" marT="465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4655" marR="4655" marT="465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4655" marR="4655" marT="465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53587">
                <a:tc>
                  <a:txBody>
                    <a:bodyPr/>
                    <a:lstStyle/>
                    <a:p>
                      <a:pPr algn="ct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31</a:t>
                      </a:r>
                    </a:p>
                  </a:txBody>
                  <a:tcPr marL="4655" marR="4655" marT="465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4655" marR="4655" marT="465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4655" marR="4655" marT="465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53587">
                <a:tc>
                  <a:txBody>
                    <a:bodyPr/>
                    <a:lstStyle/>
                    <a:p>
                      <a:pPr algn="ct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32</a:t>
                      </a:r>
                    </a:p>
                  </a:txBody>
                  <a:tcPr marL="4655" marR="4655" marT="465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4655" marR="4655" marT="465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4655" marR="4655" marT="465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53587">
                <a:tc>
                  <a:txBody>
                    <a:bodyPr/>
                    <a:lstStyle/>
                    <a:p>
                      <a:pPr algn="ct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33</a:t>
                      </a:r>
                    </a:p>
                  </a:txBody>
                  <a:tcPr marL="4655" marR="4655" marT="465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4655" marR="4655" marT="465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4655" marR="4655" marT="465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53587">
                <a:tc>
                  <a:txBody>
                    <a:bodyPr/>
                    <a:lstStyle/>
                    <a:p>
                      <a:pPr algn="ct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34</a:t>
                      </a:r>
                    </a:p>
                  </a:txBody>
                  <a:tcPr marL="4655" marR="4655" marT="465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4655" marR="4655" marT="465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4655" marR="4655" marT="465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53587">
                <a:tc>
                  <a:txBody>
                    <a:bodyPr/>
                    <a:lstStyle/>
                    <a:p>
                      <a:pPr algn="ct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35</a:t>
                      </a:r>
                    </a:p>
                  </a:txBody>
                  <a:tcPr marL="4655" marR="4655" marT="465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4655" marR="4655" marT="465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4655" marR="4655" marT="465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53587">
                <a:tc>
                  <a:txBody>
                    <a:bodyPr/>
                    <a:lstStyle/>
                    <a:p>
                      <a:pPr algn="ct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36</a:t>
                      </a:r>
                    </a:p>
                  </a:txBody>
                  <a:tcPr marL="4655" marR="4655" marT="465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4655" marR="4655" marT="465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4655" marR="4655" marT="465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53587">
                <a:tc>
                  <a:txBody>
                    <a:bodyPr/>
                    <a:lstStyle/>
                    <a:p>
                      <a:pPr algn="ct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37</a:t>
                      </a:r>
                    </a:p>
                  </a:txBody>
                  <a:tcPr marL="4655" marR="4655" marT="465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4655" marR="4655" marT="465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4655" marR="4655" marT="465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53587">
                <a:tc>
                  <a:txBody>
                    <a:bodyPr/>
                    <a:lstStyle/>
                    <a:p>
                      <a:pPr algn="ct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38</a:t>
                      </a:r>
                    </a:p>
                  </a:txBody>
                  <a:tcPr marL="4655" marR="4655" marT="465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4655" marR="4655" marT="465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4655" marR="4655" marT="465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53587">
                <a:tc>
                  <a:txBody>
                    <a:bodyPr/>
                    <a:lstStyle/>
                    <a:p>
                      <a:pPr algn="ct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39</a:t>
                      </a:r>
                    </a:p>
                  </a:txBody>
                  <a:tcPr marL="4655" marR="4655" marT="465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4655" marR="4655" marT="465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4655" marR="4655" marT="465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53587">
                <a:tc>
                  <a:txBody>
                    <a:bodyPr/>
                    <a:lstStyle/>
                    <a:p>
                      <a:pPr algn="ct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40</a:t>
                      </a:r>
                    </a:p>
                  </a:txBody>
                  <a:tcPr marL="4655" marR="4655" marT="465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4655" marR="4655" marT="465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4655" marR="4655" marT="465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62559">
                <a:tc>
                  <a:txBody>
                    <a:bodyPr/>
                    <a:lstStyle/>
                    <a:p>
                      <a:pPr algn="ctr" fontAlgn="b"/>
                      <a:r>
                        <a:rPr lang="es-MX" sz="11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Total</a:t>
                      </a:r>
                    </a:p>
                  </a:txBody>
                  <a:tcPr marL="4655" marR="4655" marT="465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1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189</a:t>
                      </a:r>
                    </a:p>
                  </a:txBody>
                  <a:tcPr marL="4655" marR="4655" marT="465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1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189</a:t>
                      </a:r>
                    </a:p>
                  </a:txBody>
                  <a:tcPr marL="4655" marR="4655" marT="465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53587">
                <a:tc>
                  <a:txBody>
                    <a:bodyPr/>
                    <a:lstStyle/>
                    <a:p>
                      <a:pPr algn="ctr" fontAlgn="b"/>
                      <a:r>
                        <a:rPr lang="es-MX" sz="8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Media</a:t>
                      </a:r>
                    </a:p>
                  </a:txBody>
                  <a:tcPr marL="4655" marR="4655" marT="465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8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4.73</a:t>
                      </a:r>
                    </a:p>
                  </a:txBody>
                  <a:tcPr marL="4655" marR="4655" marT="465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8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4.73</a:t>
                      </a:r>
                    </a:p>
                  </a:txBody>
                  <a:tcPr marL="4655" marR="4655" marT="465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0" name="Rectángulo redondeado 9"/>
          <p:cNvSpPr/>
          <p:nvPr/>
        </p:nvSpPr>
        <p:spPr>
          <a:xfrm>
            <a:off x="6084168" y="1638795"/>
            <a:ext cx="1314159" cy="15438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" name="Rectángulo redondeado 10"/>
          <p:cNvSpPr/>
          <p:nvPr/>
        </p:nvSpPr>
        <p:spPr>
          <a:xfrm>
            <a:off x="7524328" y="869625"/>
            <a:ext cx="1314159" cy="15438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2" name="5 CuadroTexto"/>
          <p:cNvSpPr txBox="1">
            <a:spLocks noChangeArrowheads="1"/>
          </p:cNvSpPr>
          <p:nvPr/>
        </p:nvSpPr>
        <p:spPr bwMode="auto">
          <a:xfrm>
            <a:off x="4716016" y="2413004"/>
            <a:ext cx="4122471" cy="2677656"/>
          </a:xfrm>
          <a:prstGeom prst="rect">
            <a:avLst/>
          </a:prstGeom>
          <a:solidFill>
            <a:srgbClr val="FFC000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s-MX" sz="2400" dirty="0"/>
              <a:t>“El índice h tiende a valorar un esfuerzo científico </a:t>
            </a:r>
            <a:r>
              <a:rPr lang="es-MX" sz="2400" b="1" dirty="0"/>
              <a:t>prolongado a lo largo de toda la vida académica</a:t>
            </a:r>
            <a:r>
              <a:rPr lang="es-MX" sz="2400" dirty="0"/>
              <a:t>, frente a verdaderos ‘pelotazos’ puntuales que pueden tener un impacto muy alto pero acotado”</a:t>
            </a:r>
          </a:p>
        </p:txBody>
      </p:sp>
    </p:spTree>
    <p:extLst>
      <p:ext uri="{BB962C8B-B14F-4D97-AF65-F5344CB8AC3E}">
        <p14:creationId xmlns:p14="http://schemas.microsoft.com/office/powerpoint/2010/main" val="1697383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0" grpId="0" animBg="1"/>
      <p:bldP spid="11" grpId="0" animBg="1"/>
      <p:bldP spid="12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017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 l="4501" t="10561" r="54375" b="17253"/>
          <a:stretch>
            <a:fillRect/>
          </a:stretch>
        </p:blipFill>
        <p:spPr>
          <a:xfrm>
            <a:off x="0" y="0"/>
            <a:ext cx="9144000" cy="6858000"/>
          </a:xfrm>
        </p:spPr>
      </p:pic>
      <p:sp>
        <p:nvSpPr>
          <p:cNvPr id="5" name="4 CuadroTexto"/>
          <p:cNvSpPr txBox="1"/>
          <p:nvPr/>
        </p:nvSpPr>
        <p:spPr>
          <a:xfrm>
            <a:off x="539750" y="6581775"/>
            <a:ext cx="8604250" cy="276225"/>
          </a:xfrm>
          <a:prstGeom prst="rect">
            <a:avLst/>
          </a:prstGeom>
          <a:solidFill>
            <a:schemeClr val="accent4">
              <a:lumMod val="50000"/>
              <a:lumOff val="50000"/>
            </a:schemeClr>
          </a:solidFill>
        </p:spPr>
        <p:txBody>
          <a:bodyPr>
            <a:spAutoFit/>
          </a:bodyPr>
          <a:lstStyle/>
          <a:p>
            <a:pPr>
              <a:defRPr/>
            </a:pPr>
            <a:r>
              <a:rPr lang="es-MX" sz="1200" b="1" dirty="0">
                <a:solidFill>
                  <a:srgbClr val="FFFFFF"/>
                </a:solidFill>
                <a:latin typeface="Calibri" pitchFamily="34" charset="0"/>
                <a:cs typeface="Calibri" pitchFamily="34" charset="0"/>
              </a:rPr>
              <a:t>Tomado de </a:t>
            </a:r>
            <a:r>
              <a:rPr lang="es-MX" sz="1200" b="1" dirty="0" err="1">
                <a:solidFill>
                  <a:srgbClr val="FFFFFF"/>
                </a:solidFill>
                <a:latin typeface="Calibri" pitchFamily="34" charset="0"/>
                <a:cs typeface="Calibri" pitchFamily="34" charset="0"/>
              </a:rPr>
              <a:t>Baiget</a:t>
            </a:r>
            <a:r>
              <a:rPr lang="es-MX" sz="1200" b="1" dirty="0">
                <a:solidFill>
                  <a:srgbClr val="FFFFFF"/>
                </a:solidFill>
                <a:latin typeface="Calibri" pitchFamily="34" charset="0"/>
                <a:cs typeface="Calibri" pitchFamily="34" charset="0"/>
              </a:rPr>
              <a:t>, Tomás. “Cómo publicar con impacto en revistas científicas”, seminario impartido el 24 octubre 2011, DGB-UNAM</a:t>
            </a:r>
          </a:p>
        </p:txBody>
      </p:sp>
    </p:spTree>
    <p:extLst>
      <p:ext uri="{BB962C8B-B14F-4D97-AF65-F5344CB8AC3E}">
        <p14:creationId xmlns:p14="http://schemas.microsoft.com/office/powerpoint/2010/main" val="944579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4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188640"/>
            <a:ext cx="8208911" cy="64807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8" descr="http://amoxcalli.uam.mx/csd_uami/imagen/scopus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16473" y="260648"/>
            <a:ext cx="2409825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915939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5384" y="980728"/>
            <a:ext cx="9138616" cy="5760640"/>
          </a:xfrm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052736"/>
            <a:ext cx="9036496" cy="5760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908720"/>
            <a:ext cx="9144000" cy="58326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2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28625" y="357188"/>
            <a:ext cx="2143125" cy="352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8" descr="http://amoxcalli.uam.mx/csd_uami/imagen/scopus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716473" y="260648"/>
            <a:ext cx="2409825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222768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" presetClass="exit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5"/>
          <p:cNvPicPr>
            <a:picLocks noChangeAspect="1" noChangeArrowheads="1"/>
          </p:cNvPicPr>
          <p:nvPr/>
        </p:nvPicPr>
        <p:blipFill>
          <a:blip r:embed="rId2" cstate="print"/>
          <a:srcRect l="1936" t="9119" r="5696" b="9636"/>
          <a:stretch>
            <a:fillRect/>
          </a:stretch>
        </p:blipFill>
        <p:spPr bwMode="auto">
          <a:xfrm>
            <a:off x="827088" y="260350"/>
            <a:ext cx="7848600" cy="3529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0121" name="Picture 9"/>
          <p:cNvPicPr>
            <a:picLocks noChangeAspect="1" noChangeArrowheads="1"/>
          </p:cNvPicPr>
          <p:nvPr/>
        </p:nvPicPr>
        <p:blipFill>
          <a:blip r:embed="rId3" cstate="print"/>
          <a:srcRect l="5176" t="6902" r="14355" b="7465"/>
          <a:stretch>
            <a:fillRect/>
          </a:stretch>
        </p:blipFill>
        <p:spPr bwMode="auto">
          <a:xfrm>
            <a:off x="827088" y="3725865"/>
            <a:ext cx="7848600" cy="6264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436" name="Rectangle 10"/>
          <p:cNvSpPr>
            <a:spLocks noGrp="1"/>
          </p:cNvSpPr>
          <p:nvPr>
            <p:ph type="title" idx="4294967295"/>
          </p:nvPr>
        </p:nvSpPr>
        <p:spPr>
          <a:xfrm>
            <a:off x="6115050" y="188913"/>
            <a:ext cx="3028950" cy="863600"/>
          </a:xfrm>
          <a:solidFill>
            <a:schemeClr val="bg1"/>
          </a:solidFill>
        </p:spPr>
        <p:txBody>
          <a:bodyPr anchor="b"/>
          <a:lstStyle/>
          <a:p>
            <a:pPr eaLnBrk="1" hangingPunct="1"/>
            <a:endParaRPr lang="es-MX" smtClean="0"/>
          </a:p>
        </p:txBody>
      </p:sp>
      <p:pic>
        <p:nvPicPr>
          <p:cNvPr id="18437" name="Picture 11" descr="logo-ulrichsweb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516688" y="188913"/>
            <a:ext cx="2449512" cy="82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0124" name="Oval 12"/>
          <p:cNvSpPr>
            <a:spLocks noChangeArrowheads="1"/>
          </p:cNvSpPr>
          <p:nvPr/>
        </p:nvSpPr>
        <p:spPr bwMode="auto">
          <a:xfrm>
            <a:off x="4859339" y="2636838"/>
            <a:ext cx="1728787" cy="215900"/>
          </a:xfrm>
          <a:prstGeom prst="ellips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90127" name="Line 15"/>
          <p:cNvSpPr>
            <a:spLocks noChangeShapeType="1"/>
          </p:cNvSpPr>
          <p:nvPr/>
        </p:nvSpPr>
        <p:spPr bwMode="auto">
          <a:xfrm flipH="1">
            <a:off x="3059114" y="1989138"/>
            <a:ext cx="720725" cy="0"/>
          </a:xfrm>
          <a:prstGeom prst="line">
            <a:avLst/>
          </a:prstGeom>
          <a:noFill/>
          <a:ln w="3175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s-MX"/>
          </a:p>
        </p:txBody>
      </p:sp>
      <p:sp>
        <p:nvSpPr>
          <p:cNvPr id="90128" name="Line 16"/>
          <p:cNvSpPr>
            <a:spLocks noChangeShapeType="1"/>
          </p:cNvSpPr>
          <p:nvPr/>
        </p:nvSpPr>
        <p:spPr bwMode="auto">
          <a:xfrm flipH="1">
            <a:off x="3059114" y="2420938"/>
            <a:ext cx="720725" cy="0"/>
          </a:xfrm>
          <a:prstGeom prst="line">
            <a:avLst/>
          </a:prstGeom>
          <a:noFill/>
          <a:ln w="3175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s-MX"/>
          </a:p>
        </p:txBody>
      </p:sp>
      <p:pic>
        <p:nvPicPr>
          <p:cNvPr id="90129" name="Picture 17"/>
          <p:cNvPicPr>
            <a:picLocks noChangeAspect="1" noChangeArrowheads="1"/>
          </p:cNvPicPr>
          <p:nvPr/>
        </p:nvPicPr>
        <p:blipFill>
          <a:blip r:embed="rId5" cstate="print"/>
          <a:srcRect l="5696" t="56902" r="7927" b="11610"/>
          <a:stretch>
            <a:fillRect/>
          </a:stretch>
        </p:blipFill>
        <p:spPr bwMode="auto">
          <a:xfrm>
            <a:off x="395289" y="1268413"/>
            <a:ext cx="8424862" cy="2303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0130" name="Line 18"/>
          <p:cNvSpPr>
            <a:spLocks noChangeShapeType="1"/>
          </p:cNvSpPr>
          <p:nvPr/>
        </p:nvSpPr>
        <p:spPr bwMode="auto">
          <a:xfrm flipH="1">
            <a:off x="1547813" y="1773238"/>
            <a:ext cx="468312" cy="0"/>
          </a:xfrm>
          <a:prstGeom prst="line">
            <a:avLst/>
          </a:prstGeom>
          <a:noFill/>
          <a:ln w="34925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s-MX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-3.93064E-6 L -0.00382 -0.57294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901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0" y="-286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4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01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01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901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0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0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4" presetClass="entr" presetSubtype="0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01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901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90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90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0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901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901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901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4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901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901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90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90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90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124" grpId="0" animBg="1"/>
      <p:bldP spid="90124" grpId="1" animBg="1"/>
      <p:bldP spid="90127" grpId="0" animBg="1"/>
      <p:bldP spid="90128" grpId="0" animBg="1"/>
      <p:bldP spid="90130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626" name="Picture 2" descr="antigua, signo, puntero, negro, punto, icono, izquierda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8474" y="1536875"/>
            <a:ext cx="998730" cy="510289"/>
          </a:xfrm>
          <a:prstGeom prst="rect">
            <a:avLst/>
          </a:prstGeom>
          <a:noFill/>
        </p:spPr>
      </p:pic>
      <p:sp>
        <p:nvSpPr>
          <p:cNvPr id="18" name="17 CuadroTexto"/>
          <p:cNvSpPr txBox="1"/>
          <p:nvPr/>
        </p:nvSpPr>
        <p:spPr>
          <a:xfrm>
            <a:off x="1214240" y="1489917"/>
            <a:ext cx="1836204" cy="60016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MX" sz="3300" b="1" dirty="0">
                <a:solidFill>
                  <a:schemeClr val="bg1">
                    <a:lumMod val="95000"/>
                  </a:schemeClr>
                </a:solidFill>
                <a:latin typeface="Courier New" pitchFamily="49" charset="0"/>
                <a:cs typeface="Courier New" pitchFamily="49" charset="0"/>
              </a:rPr>
              <a:t>Papel</a:t>
            </a:r>
          </a:p>
        </p:txBody>
      </p:sp>
      <p:pic>
        <p:nvPicPr>
          <p:cNvPr id="19" name="18 Imagen" descr="gutenbergpress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77750" y="2301061"/>
            <a:ext cx="2004401" cy="2311044"/>
          </a:xfrm>
          <a:prstGeom prst="rect">
            <a:avLst/>
          </a:prstGeom>
        </p:spPr>
      </p:pic>
      <p:pic>
        <p:nvPicPr>
          <p:cNvPr id="21" name="Picture 2" descr="antigua, signo, puntero, negro, punto, icono, izquierda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54885" y="1571205"/>
            <a:ext cx="998730" cy="510289"/>
          </a:xfrm>
          <a:prstGeom prst="rect">
            <a:avLst/>
          </a:prstGeom>
          <a:noFill/>
        </p:spPr>
      </p:pic>
      <p:sp>
        <p:nvSpPr>
          <p:cNvPr id="24" name="23 CuadroTexto"/>
          <p:cNvSpPr txBox="1"/>
          <p:nvPr/>
        </p:nvSpPr>
        <p:spPr>
          <a:xfrm>
            <a:off x="4792862" y="1497456"/>
            <a:ext cx="2942946" cy="60016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MX" sz="3300" b="1" dirty="0">
                <a:solidFill>
                  <a:schemeClr val="bg1">
                    <a:lumMod val="95000"/>
                  </a:schemeClr>
                </a:solidFill>
                <a:latin typeface="Courier New" pitchFamily="49" charset="0"/>
                <a:cs typeface="Courier New" pitchFamily="49" charset="0"/>
              </a:rPr>
              <a:t>electrónica</a:t>
            </a:r>
          </a:p>
        </p:txBody>
      </p:sp>
      <p:pic>
        <p:nvPicPr>
          <p:cNvPr id="45" name="Picture 2" descr="antigua, signo, puntero, negro, punto, icono, izquierda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09616" y="3433794"/>
            <a:ext cx="998730" cy="510289"/>
          </a:xfrm>
          <a:prstGeom prst="rect">
            <a:avLst/>
          </a:prstGeom>
          <a:noFill/>
        </p:spPr>
      </p:pic>
      <p:pic>
        <p:nvPicPr>
          <p:cNvPr id="26" name="Picture 7" descr="open access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712568" y="2713337"/>
            <a:ext cx="2023241" cy="18987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2" name="31 Grupo"/>
          <p:cNvGrpSpPr/>
          <p:nvPr/>
        </p:nvGrpSpPr>
        <p:grpSpPr>
          <a:xfrm>
            <a:off x="447802" y="2043085"/>
            <a:ext cx="3348372" cy="3200292"/>
            <a:chOff x="323528" y="980728"/>
            <a:chExt cx="4464496" cy="4267055"/>
          </a:xfrm>
        </p:grpSpPr>
        <p:grpSp>
          <p:nvGrpSpPr>
            <p:cNvPr id="31" name="30 Grupo"/>
            <p:cNvGrpSpPr/>
            <p:nvPr/>
          </p:nvGrpSpPr>
          <p:grpSpPr>
            <a:xfrm>
              <a:off x="323528" y="1412776"/>
              <a:ext cx="4464496" cy="3168352"/>
              <a:chOff x="323528" y="1484784"/>
              <a:chExt cx="4464496" cy="3168352"/>
            </a:xfrm>
          </p:grpSpPr>
          <p:pic>
            <p:nvPicPr>
              <p:cNvPr id="17" name="Picture 39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323528" y="1484784"/>
                <a:ext cx="2246561" cy="3096344"/>
              </a:xfrm>
              <a:prstGeom prst="rect">
                <a:avLst/>
              </a:prstGeom>
              <a:noFill/>
              <a:ln w="9525">
                <a:solidFill>
                  <a:schemeClr val="bg2"/>
                </a:solidFill>
                <a:miter lim="800000"/>
                <a:headEnd/>
                <a:tailEnd/>
              </a:ln>
              <a:effectLst/>
            </p:spPr>
          </p:pic>
          <p:pic>
            <p:nvPicPr>
              <p:cNvPr id="23" name="Picture 40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2555776" y="1484784"/>
                <a:ext cx="2232248" cy="3168352"/>
              </a:xfrm>
              <a:prstGeom prst="rect">
                <a:avLst/>
              </a:prstGeom>
              <a:noFill/>
              <a:ln w="9525">
                <a:solidFill>
                  <a:schemeClr val="bg2"/>
                </a:solidFill>
                <a:miter lim="800000"/>
                <a:headEnd/>
                <a:tailEnd/>
              </a:ln>
              <a:effectLst/>
            </p:spPr>
          </p:pic>
        </p:grpSp>
        <p:sp>
          <p:nvSpPr>
            <p:cNvPr id="25" name="24 CuadroTexto"/>
            <p:cNvSpPr txBox="1"/>
            <p:nvPr/>
          </p:nvSpPr>
          <p:spPr>
            <a:xfrm>
              <a:off x="1979712" y="4509119"/>
              <a:ext cx="1442480" cy="73866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3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1665</a:t>
              </a:r>
            </a:p>
          </p:txBody>
        </p:sp>
        <p:sp>
          <p:nvSpPr>
            <p:cNvPr id="30" name="29 CuadroTexto"/>
            <p:cNvSpPr txBox="1"/>
            <p:nvPr/>
          </p:nvSpPr>
          <p:spPr>
            <a:xfrm>
              <a:off x="1979712" y="980728"/>
              <a:ext cx="1346469" cy="73866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3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1405</a:t>
              </a:r>
            </a:p>
          </p:txBody>
        </p:sp>
      </p:grpSp>
      <p:grpSp>
        <p:nvGrpSpPr>
          <p:cNvPr id="2" name="Grupo 1"/>
          <p:cNvGrpSpPr/>
          <p:nvPr/>
        </p:nvGrpSpPr>
        <p:grpSpPr>
          <a:xfrm>
            <a:off x="5022645" y="2222117"/>
            <a:ext cx="3403085" cy="2707394"/>
            <a:chOff x="6518916" y="1840232"/>
            <a:chExt cx="4537446" cy="3609858"/>
          </a:xfrm>
        </p:grpSpPr>
        <p:pic>
          <p:nvPicPr>
            <p:cNvPr id="53" name="52 Imagen" descr="elsevier logo.jpg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240388" y="3433866"/>
              <a:ext cx="1710801" cy="2016224"/>
            </a:xfrm>
            <a:prstGeom prst="rect">
              <a:avLst/>
            </a:prstGeom>
          </p:spPr>
        </p:pic>
        <p:pic>
          <p:nvPicPr>
            <p:cNvPr id="54" name="53 Imagen" descr="springer_logo.jpg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124307" y="2876532"/>
              <a:ext cx="1932055" cy="864096"/>
            </a:xfrm>
            <a:prstGeom prst="rect">
              <a:avLst/>
            </a:prstGeom>
          </p:spPr>
        </p:pic>
        <p:pic>
          <p:nvPicPr>
            <p:cNvPr id="55" name="54 Imagen" descr="john wiley.jpg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19553805">
              <a:off x="6518916" y="2491077"/>
              <a:ext cx="2671021" cy="1211599"/>
            </a:xfrm>
            <a:prstGeom prst="rect">
              <a:avLst/>
            </a:prstGeom>
          </p:spPr>
        </p:pic>
        <p:pic>
          <p:nvPicPr>
            <p:cNvPr id="33" name="Picture 10" descr="http://ww1.prweb.com/prfiles/2008/02/21/184217/ehostPortal.png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85707" y="3551979"/>
              <a:ext cx="1208040" cy="12584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14" descr="http://brcgranier.pagesperso-orange.fr/gmeop/Esg2001/kluwer/Kluwer.gif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95174">
              <a:off x="7878417" y="4122084"/>
              <a:ext cx="3128038" cy="6256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8" name="Picture 18" descr="http://www.biblioteca.mincyt.gob.ar/images/logos/products/JSTOR.png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42436" y="3591906"/>
              <a:ext cx="1178606" cy="11786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" name="Picture 16" descr="http://www.itoaxaca.edu.mx/web2/centro_de_informacion/images/emerald_logo.jpg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52269" y="1840232"/>
              <a:ext cx="912939" cy="13046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904811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://homer.gsu.edu/blogs/library/wp-content/uploads/2012/08/OpenAccesslogo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8381" y="212540"/>
            <a:ext cx="3313427" cy="1596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openbiomed.info/wp-content/uploads/2010/08/arxiv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149" y="2855167"/>
            <a:ext cx="2453759" cy="1805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http://www.thepanamadigest.com/wp-content/uploads/2013/01/latin_america_flags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1294" y="2132432"/>
            <a:ext cx="1752890" cy="3268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uadroTexto 7"/>
          <p:cNvSpPr txBox="1"/>
          <p:nvPr/>
        </p:nvSpPr>
        <p:spPr>
          <a:xfrm>
            <a:off x="1193228" y="5591997"/>
            <a:ext cx="135858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2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Vía verde</a:t>
            </a:r>
            <a:endParaRPr lang="es-MX" sz="3200" b="1" dirty="0"/>
          </a:p>
        </p:txBody>
      </p:sp>
      <p:sp>
        <p:nvSpPr>
          <p:cNvPr id="9" name="CuadroTexto 8"/>
          <p:cNvSpPr txBox="1"/>
          <p:nvPr/>
        </p:nvSpPr>
        <p:spPr>
          <a:xfrm>
            <a:off x="5973343" y="5591998"/>
            <a:ext cx="157045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Vía Dorada</a:t>
            </a:r>
            <a:endParaRPr lang="es-MX" sz="3200" b="1" dirty="0"/>
          </a:p>
        </p:txBody>
      </p:sp>
      <p:sp>
        <p:nvSpPr>
          <p:cNvPr id="5" name="CuadroTexto 4"/>
          <p:cNvSpPr txBox="1"/>
          <p:nvPr/>
        </p:nvSpPr>
        <p:spPr>
          <a:xfrm>
            <a:off x="1618806" y="4757186"/>
            <a:ext cx="12250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dirty="0" smtClean="0"/>
              <a:t>[ 1991 ]</a:t>
            </a:r>
            <a:endParaRPr lang="es-MX" sz="2000" dirty="0"/>
          </a:p>
        </p:txBody>
      </p:sp>
    </p:spTree>
    <p:extLst>
      <p:ext uri="{BB962C8B-B14F-4D97-AF65-F5344CB8AC3E}">
        <p14:creationId xmlns:p14="http://schemas.microsoft.com/office/powerpoint/2010/main" val="2800435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756958"/>
            <a:ext cx="3793921" cy="994172"/>
          </a:xfrm>
        </p:spPr>
        <p:txBody>
          <a:bodyPr>
            <a:normAutofit/>
          </a:bodyPr>
          <a:lstStyle/>
          <a:p>
            <a:pPr algn="ctr"/>
            <a:r>
              <a:rPr lang="es-MX" sz="495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 paradojas</a:t>
            </a:r>
          </a:p>
        </p:txBody>
      </p:sp>
      <p:sp>
        <p:nvSpPr>
          <p:cNvPr id="3" name="Título 1"/>
          <p:cNvSpPr txBox="1">
            <a:spLocks/>
          </p:cNvSpPr>
          <p:nvPr/>
        </p:nvSpPr>
        <p:spPr>
          <a:xfrm>
            <a:off x="-667274" y="2100426"/>
            <a:ext cx="3884259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MX" sz="405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Era Internet </a:t>
            </a:r>
          </a:p>
        </p:txBody>
      </p:sp>
      <p:pic>
        <p:nvPicPr>
          <p:cNvPr id="4" name="Picture 7" descr="open acces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56872" y="1775726"/>
            <a:ext cx="2148397" cy="17281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CuadroTexto 7"/>
          <p:cNvSpPr txBox="1"/>
          <p:nvPr/>
        </p:nvSpPr>
        <p:spPr>
          <a:xfrm>
            <a:off x="2555888" y="1766514"/>
            <a:ext cx="821725" cy="1685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03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=</a:t>
            </a:r>
          </a:p>
        </p:txBody>
      </p:sp>
      <p:cxnSp>
        <p:nvCxnSpPr>
          <p:cNvPr id="10" name="Conector recto 9"/>
          <p:cNvCxnSpPr/>
          <p:nvPr/>
        </p:nvCxnSpPr>
        <p:spPr>
          <a:xfrm flipH="1">
            <a:off x="2744707" y="2100426"/>
            <a:ext cx="358346" cy="1078795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24 Imagen" descr="springer_logo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415510" y="2216970"/>
            <a:ext cx="1449041" cy="395193"/>
          </a:xfrm>
          <a:prstGeom prst="rect">
            <a:avLst/>
          </a:prstGeom>
        </p:spPr>
      </p:pic>
      <p:pic>
        <p:nvPicPr>
          <p:cNvPr id="2056" name="Picture 8" descr="http://3.bp.blogspot.com/-ouwZNdupHlc/Tybs222STTI/AAAAAAAAAFM/20RPs6ILR94/s1600/logo_ELSEVIER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6598" y="1088452"/>
            <a:ext cx="1020845" cy="1082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CuadroTexto 27"/>
          <p:cNvSpPr txBox="1"/>
          <p:nvPr/>
        </p:nvSpPr>
        <p:spPr>
          <a:xfrm>
            <a:off x="5444491" y="2130434"/>
            <a:ext cx="821725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9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vs</a:t>
            </a:r>
          </a:p>
        </p:txBody>
      </p:sp>
      <p:pic>
        <p:nvPicPr>
          <p:cNvPr id="2062" name="Picture 14" descr="http://brcgranier.pagesperso-orange.fr/gmeop/Esg2001/kluwer/Kluwer.gif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9296" y="2689404"/>
            <a:ext cx="2346029" cy="469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http://funknbeans.com/wp-content/uploads/2012/11/SAGE_logo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9639" y="3346371"/>
            <a:ext cx="1268706" cy="460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18" descr="http://www.biblioteca.mincyt.gob.ar/images/logos/products/JSTOR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5188" y="3030820"/>
            <a:ext cx="883955" cy="883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31 Imagen" descr="john wiley.jp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259483" y="3136334"/>
            <a:ext cx="1503760" cy="496125"/>
          </a:xfrm>
          <a:prstGeom prst="rect">
            <a:avLst/>
          </a:prstGeom>
        </p:spPr>
      </p:pic>
      <p:pic>
        <p:nvPicPr>
          <p:cNvPr id="2070" name="Picture 22" descr="http://content.cioal.com/wp-content/uploads/tr_logo_twitter_wht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9522" y="857250"/>
            <a:ext cx="1171575" cy="1171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16" descr="http://www.itoaxaca.edu.mx/web2/centro_de_informacion/images/emerald_logo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8652" y="1919757"/>
            <a:ext cx="684704" cy="978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7" descr="open acces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77613" y="4090932"/>
            <a:ext cx="2148397" cy="17281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2" name="Picture 4" descr="http://www.thepanamadigest.com/wp-content/uploads/2013/01/latin_america_flags.jp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133" y="3812224"/>
            <a:ext cx="1481204" cy="2071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CuadroTexto 43"/>
          <p:cNvSpPr txBox="1"/>
          <p:nvPr/>
        </p:nvSpPr>
        <p:spPr>
          <a:xfrm>
            <a:off x="2535147" y="3983973"/>
            <a:ext cx="821725" cy="1685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03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=</a:t>
            </a:r>
          </a:p>
        </p:txBody>
      </p:sp>
      <p:pic>
        <p:nvPicPr>
          <p:cNvPr id="45" name="Picture 22" descr="http://content.cioal.com/wp-content/uploads/tr_logo_twitter_wht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2425" y="3911817"/>
            <a:ext cx="1171575" cy="1171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 descr="http://lib.stanford.edu/files/u30/scopus_logo.jp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9003" y="5363785"/>
            <a:ext cx="1285875" cy="357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6833646" y="4578846"/>
            <a:ext cx="1110853" cy="2692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0" name="Picture 8" descr="http://3.bp.blogspot.com/-ouwZNdupHlc/Tybs222STTI/AAAAAAAAAFM/20RPs6ILR94/s1600/logo_ELSEVIER.jp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5310" y="5083393"/>
            <a:ext cx="860875" cy="913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upo 26"/>
          <p:cNvGrpSpPr/>
          <p:nvPr/>
        </p:nvGrpSpPr>
        <p:grpSpPr>
          <a:xfrm>
            <a:off x="5634697" y="3952240"/>
            <a:ext cx="821725" cy="1685077"/>
            <a:chOff x="7512929" y="4126653"/>
            <a:chExt cx="1095633" cy="2246770"/>
          </a:xfrm>
        </p:grpSpPr>
        <p:sp>
          <p:nvSpPr>
            <p:cNvPr id="53" name="CuadroTexto 52"/>
            <p:cNvSpPr txBox="1"/>
            <p:nvPr/>
          </p:nvSpPr>
          <p:spPr>
            <a:xfrm>
              <a:off x="7512929" y="4126653"/>
              <a:ext cx="1095633" cy="22467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sz="1035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=</a:t>
              </a:r>
            </a:p>
          </p:txBody>
        </p:sp>
        <p:cxnSp>
          <p:nvCxnSpPr>
            <p:cNvPr id="54" name="Conector recto 53"/>
            <p:cNvCxnSpPr/>
            <p:nvPr/>
          </p:nvCxnSpPr>
          <p:spPr>
            <a:xfrm flipH="1">
              <a:off x="7821847" y="4547623"/>
              <a:ext cx="477795" cy="1438393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6" name="Picture 10" descr="http://ww1.prweb.com/prfiles/2008/02/21/184217/ehostPortal.png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9639" y="1273285"/>
            <a:ext cx="906030" cy="943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7519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0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0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0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0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0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0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0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20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20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44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539552" y="116632"/>
            <a:ext cx="8229600" cy="634082"/>
          </a:xfrm>
          <a:solidFill>
            <a:schemeClr val="tx1"/>
          </a:solidFill>
        </p:spPr>
        <p:txBody>
          <a:bodyPr>
            <a:normAutofit fontScale="90000"/>
          </a:bodyPr>
          <a:lstStyle/>
          <a:p>
            <a:r>
              <a:rPr lang="es-MX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argumentos</a:t>
            </a:r>
            <a:endParaRPr lang="es-MX" b="1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3 CuadroTexto"/>
          <p:cNvSpPr txBox="1"/>
          <p:nvPr/>
        </p:nvSpPr>
        <p:spPr>
          <a:xfrm>
            <a:off x="1403649" y="764705"/>
            <a:ext cx="7740352" cy="3108543"/>
          </a:xfrm>
          <a:prstGeom prst="rect">
            <a:avLst/>
          </a:prstGeom>
          <a:solidFill>
            <a:schemeClr val="tx1"/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s-MX" sz="2800" b="1" dirty="0" smtClean="0">
                <a:solidFill>
                  <a:schemeClr val="bg1">
                    <a:lumMod val="95000"/>
                  </a:schemeClr>
                </a:solidFill>
                <a:latin typeface="Courier New" pitchFamily="49" charset="0"/>
                <a:cs typeface="Courier New" pitchFamily="49" charset="0"/>
              </a:rPr>
              <a:t>•Ciencia como bien público</a:t>
            </a:r>
          </a:p>
          <a:p>
            <a:r>
              <a:rPr lang="es-MX" sz="2800" b="1" dirty="0" smtClean="0">
                <a:solidFill>
                  <a:schemeClr val="bg1">
                    <a:lumMod val="95000"/>
                  </a:schemeClr>
                </a:solidFill>
                <a:latin typeface="Courier New" pitchFamily="49" charset="0"/>
                <a:cs typeface="Courier New" pitchFamily="49" charset="0"/>
              </a:rPr>
              <a:t>•Investigación principalmente financiada con recursos públicos</a:t>
            </a:r>
          </a:p>
          <a:p>
            <a:r>
              <a:rPr lang="es-MX" sz="2800" b="1" dirty="0" smtClean="0">
                <a:solidFill>
                  <a:schemeClr val="bg1">
                    <a:lumMod val="95000"/>
                  </a:schemeClr>
                </a:solidFill>
                <a:latin typeface="Courier New" pitchFamily="49" charset="0"/>
                <a:cs typeface="Courier New" pitchFamily="49" charset="0"/>
              </a:rPr>
              <a:t>•los productos de los editores son casi exclusivamente comprados y suscritos por bibliotecas universitarias</a:t>
            </a:r>
            <a:endParaRPr lang="es-MX" sz="2800" b="1" dirty="0">
              <a:solidFill>
                <a:schemeClr val="bg1">
                  <a:lumMod val="9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282626" name="Picture 2" descr="antigua, signo, puntero, negro, punto, icono, izquierda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484786"/>
            <a:ext cx="1331640" cy="680385"/>
          </a:xfrm>
          <a:prstGeom prst="rect">
            <a:avLst/>
          </a:prstGeom>
          <a:noFill/>
        </p:spPr>
      </p:pic>
      <p:sp>
        <p:nvSpPr>
          <p:cNvPr id="6" name="5 CuadroTexto"/>
          <p:cNvSpPr txBox="1"/>
          <p:nvPr/>
        </p:nvSpPr>
        <p:spPr>
          <a:xfrm>
            <a:off x="1403649" y="5354202"/>
            <a:ext cx="7740352" cy="954107"/>
          </a:xfrm>
          <a:prstGeom prst="rect">
            <a:avLst/>
          </a:prstGeom>
          <a:solidFill>
            <a:schemeClr val="tx1"/>
          </a:solidFill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s-MX" sz="2800" b="1" dirty="0" smtClean="0">
                <a:solidFill>
                  <a:schemeClr val="bg1">
                    <a:lumMod val="95000"/>
                  </a:schemeClr>
                </a:solidFill>
                <a:latin typeface="Courier New" pitchFamily="49" charset="0"/>
                <a:cs typeface="Courier New" pitchFamily="49" charset="0"/>
              </a:rPr>
              <a:t>• Difusión de la ciencia: transferencia de conocimiento</a:t>
            </a:r>
            <a:r>
              <a:rPr lang="es-MX" sz="1200" b="1" dirty="0" smtClean="0">
                <a:solidFill>
                  <a:schemeClr val="bg1">
                    <a:lumMod val="95000"/>
                  </a:schemeClr>
                </a:solidFill>
                <a:latin typeface="Courier New" pitchFamily="49" charset="0"/>
                <a:cs typeface="Courier New" pitchFamily="49" charset="0"/>
              </a:rPr>
              <a:t>     </a:t>
            </a:r>
            <a:endParaRPr lang="es-MX" sz="2800" b="1" dirty="0">
              <a:solidFill>
                <a:schemeClr val="bg1">
                  <a:lumMod val="9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7" name="Picture 2" descr="antigua, signo, puntero, negro, punto, icono, izquierda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4293098"/>
            <a:ext cx="1331640" cy="680385"/>
          </a:xfrm>
          <a:prstGeom prst="rect">
            <a:avLst/>
          </a:prstGeom>
          <a:noFill/>
        </p:spPr>
      </p:pic>
      <p:sp>
        <p:nvSpPr>
          <p:cNvPr id="8" name="7 CuadroTexto"/>
          <p:cNvSpPr txBox="1"/>
          <p:nvPr/>
        </p:nvSpPr>
        <p:spPr>
          <a:xfrm>
            <a:off x="1403649" y="4365104"/>
            <a:ext cx="7740352" cy="523220"/>
          </a:xfrm>
          <a:prstGeom prst="rect">
            <a:avLst/>
          </a:prstGeom>
          <a:solidFill>
            <a:schemeClr val="tx1"/>
          </a:solidFill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s-MX" sz="2800" b="1" dirty="0" smtClean="0">
                <a:solidFill>
                  <a:schemeClr val="bg1">
                    <a:lumMod val="95000"/>
                  </a:schemeClr>
                </a:solidFill>
                <a:latin typeface="Courier New" pitchFamily="49" charset="0"/>
                <a:cs typeface="Courier New" pitchFamily="49" charset="0"/>
              </a:rPr>
              <a:t>• Incremento de precios</a:t>
            </a:r>
            <a:endParaRPr lang="es-MX" sz="2800" b="1" dirty="0">
              <a:solidFill>
                <a:schemeClr val="bg1">
                  <a:lumMod val="9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9" name="Picture 2" descr="antigua, signo, puntero, negro, punto, icono, izquierda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5589242"/>
            <a:ext cx="1331640" cy="68038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79305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4" presetClass="entr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826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826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826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826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826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6" presetClass="entr" presetSubtype="2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title"/>
          </p:nvPr>
        </p:nvSpPr>
        <p:spPr>
          <a:xfrm>
            <a:off x="1143000" y="857250"/>
            <a:ext cx="6172200" cy="912181"/>
          </a:xfrm>
          <a:solidFill>
            <a:srgbClr val="FF990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/>
          <a:p>
            <a:pPr>
              <a:defRPr/>
            </a:pPr>
            <a:r>
              <a:rPr lang="es-MX" sz="3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</a:rPr>
              <a:t>Ventaja AA </a:t>
            </a:r>
            <a:br>
              <a:rPr lang="es-MX" sz="3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</a:rPr>
            </a:br>
            <a:r>
              <a:rPr lang="es-MX" sz="3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</a:rPr>
              <a:t>OA </a:t>
            </a:r>
            <a:r>
              <a:rPr lang="es-MX" sz="3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</a:rPr>
              <a:t>Advantage</a:t>
            </a:r>
            <a:endParaRPr lang="es-ES" sz="3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itchFamily="34" charset="0"/>
            </a:endParaRPr>
          </a:p>
        </p:txBody>
      </p:sp>
      <p:sp>
        <p:nvSpPr>
          <p:cNvPr id="3789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39697" y="2047355"/>
            <a:ext cx="8762261" cy="3683735"/>
          </a:xfrm>
        </p:spPr>
        <p:txBody>
          <a:bodyPr>
            <a:noAutofit/>
          </a:bodyPr>
          <a:lstStyle/>
          <a:p>
            <a:r>
              <a:rPr lang="es-ES" sz="2400" b="1" dirty="0">
                <a:solidFill>
                  <a:schemeClr val="hlin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Open Access </a:t>
            </a:r>
            <a:r>
              <a:rPr lang="es-ES" sz="2400" b="1" dirty="0">
                <a:solidFill>
                  <a:schemeClr val="hlink"/>
                </a:solidFill>
              </a:rPr>
              <a:t>(OA) aumenta el potencial de impacto de los artículos</a:t>
            </a:r>
          </a:p>
          <a:p>
            <a:pPr>
              <a:buFontTx/>
              <a:buNone/>
            </a:pPr>
            <a:endParaRPr lang="es-ES" sz="2400" b="1" dirty="0">
              <a:solidFill>
                <a:schemeClr val="hlink"/>
              </a:solidFill>
            </a:endParaRPr>
          </a:p>
          <a:p>
            <a:r>
              <a:rPr lang="es-MX" sz="2400" b="1" dirty="0">
                <a:solidFill>
                  <a:schemeClr val="hlin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Aumenta la citación </a:t>
            </a:r>
            <a:r>
              <a:rPr lang="es-MX" sz="2400" b="1" dirty="0">
                <a:solidFill>
                  <a:schemeClr val="hlink"/>
                </a:solidFill>
              </a:rPr>
              <a:t>= Ventaja OA</a:t>
            </a:r>
          </a:p>
          <a:p>
            <a:pPr>
              <a:buFontTx/>
              <a:buNone/>
            </a:pPr>
            <a:endParaRPr lang="es-MX" sz="2400" b="1" dirty="0">
              <a:solidFill>
                <a:schemeClr val="hlink"/>
              </a:solidFill>
            </a:endParaRPr>
          </a:p>
          <a:p>
            <a:r>
              <a:rPr lang="es-MX" sz="2400" b="1" dirty="0">
                <a:solidFill>
                  <a:schemeClr val="hlink"/>
                </a:solidFill>
              </a:rPr>
              <a:t>Disminuye tiempo de “</a:t>
            </a:r>
            <a:r>
              <a:rPr lang="es-MX" sz="2400" b="1" dirty="0">
                <a:solidFill>
                  <a:schemeClr val="hlin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citación latente</a:t>
            </a:r>
            <a:r>
              <a:rPr lang="es-MX" sz="2400" b="1" dirty="0">
                <a:solidFill>
                  <a:schemeClr val="hlink"/>
                </a:solidFill>
              </a:rPr>
              <a:t>”</a:t>
            </a:r>
          </a:p>
          <a:p>
            <a:pPr>
              <a:buFontTx/>
              <a:buNone/>
            </a:pPr>
            <a:r>
              <a:rPr lang="es-MX" sz="2400" b="1" dirty="0">
                <a:solidFill>
                  <a:schemeClr val="hlink"/>
                </a:solidFill>
              </a:rPr>
              <a:t>					     (</a:t>
            </a:r>
            <a:r>
              <a:rPr lang="es-MX" sz="2400" b="1" dirty="0" err="1">
                <a:solidFill>
                  <a:schemeClr val="hlink"/>
                </a:solidFill>
              </a:rPr>
              <a:t>citation</a:t>
            </a:r>
            <a:r>
              <a:rPr lang="es-MX" sz="2400" b="1" dirty="0">
                <a:solidFill>
                  <a:schemeClr val="hlink"/>
                </a:solidFill>
              </a:rPr>
              <a:t> </a:t>
            </a:r>
            <a:r>
              <a:rPr lang="es-MX" sz="2400" b="1" dirty="0" err="1">
                <a:solidFill>
                  <a:schemeClr val="hlink"/>
                </a:solidFill>
              </a:rPr>
              <a:t>latency</a:t>
            </a:r>
            <a:r>
              <a:rPr lang="es-MX" sz="2400" b="1" dirty="0">
                <a:solidFill>
                  <a:schemeClr val="hlink"/>
                </a:solidFill>
              </a:rPr>
              <a:t>)</a:t>
            </a:r>
            <a:endParaRPr lang="es-MX" sz="2400" b="1" dirty="0"/>
          </a:p>
          <a:p>
            <a:pPr>
              <a:buFontTx/>
              <a:buNone/>
            </a:pPr>
            <a:endParaRPr lang="es-MX" sz="2400" b="1" dirty="0"/>
          </a:p>
          <a:p>
            <a:r>
              <a:rPr lang="es-MX" sz="2400" b="1" dirty="0">
                <a:solidFill>
                  <a:schemeClr val="hlin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Acelera</a:t>
            </a:r>
            <a:r>
              <a:rPr lang="es-MX" sz="2400" b="1" dirty="0">
                <a:solidFill>
                  <a:schemeClr val="hlink"/>
                </a:solidFill>
              </a:rPr>
              <a:t> el circuito de la producción de conocimiento</a:t>
            </a:r>
            <a:endParaRPr lang="es-ES" sz="2400" b="1" dirty="0">
              <a:solidFill>
                <a:schemeClr val="hlink"/>
              </a:solidFill>
            </a:endParaRPr>
          </a:p>
        </p:txBody>
      </p:sp>
      <p:pic>
        <p:nvPicPr>
          <p:cNvPr id="37891" name="Picture 7" descr="open acces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10412" y="857250"/>
            <a:ext cx="890588" cy="9254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54715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85888" y="1593056"/>
            <a:ext cx="1943100" cy="485775"/>
          </a:xfrm>
        </p:spPr>
        <p:txBody>
          <a:bodyPr>
            <a:normAutofit fontScale="85000" lnSpcReduction="10000"/>
          </a:bodyPr>
          <a:lstStyle/>
          <a:p>
            <a:r>
              <a:rPr lang="en-GB" smtClean="0"/>
              <a:t>Lawrence</a:t>
            </a:r>
          </a:p>
          <a:p>
            <a:pPr>
              <a:buFontTx/>
              <a:buNone/>
            </a:pPr>
            <a:endParaRPr lang="es-ES" smtClean="0"/>
          </a:p>
        </p:txBody>
      </p:sp>
      <p:sp>
        <p:nvSpPr>
          <p:cNvPr id="38915" name="Rectangle 5"/>
          <p:cNvSpPr>
            <a:spLocks noChangeArrowheads="1"/>
          </p:cNvSpPr>
          <p:nvPr/>
        </p:nvSpPr>
        <p:spPr bwMode="auto">
          <a:xfrm>
            <a:off x="3221832" y="1593056"/>
            <a:ext cx="4427935" cy="7012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257175" indent="-257175">
              <a:spcBef>
                <a:spcPct val="20000"/>
              </a:spcBef>
              <a:buFontTx/>
              <a:buChar char="•"/>
            </a:pPr>
            <a:r>
              <a:rPr lang="es-MX" b="1">
                <a:solidFill>
                  <a:schemeClr val="hlink"/>
                </a:solidFill>
              </a:rPr>
              <a:t>artículos OA son </a:t>
            </a:r>
            <a:r>
              <a:rPr lang="es-MX" b="1">
                <a:solidFill>
                  <a:srgbClr val="FF0000"/>
                </a:solidFill>
              </a:rPr>
              <a:t>336%</a:t>
            </a:r>
            <a:r>
              <a:rPr lang="es-MX" b="1">
                <a:solidFill>
                  <a:schemeClr val="hlink"/>
                </a:solidFill>
              </a:rPr>
              <a:t> más citados que los no-OA</a:t>
            </a:r>
            <a:r>
              <a:rPr lang="es-ES"/>
              <a:t> </a:t>
            </a:r>
          </a:p>
        </p:txBody>
      </p:sp>
      <p:sp>
        <p:nvSpPr>
          <p:cNvPr id="38916" name="Text Box 6"/>
          <p:cNvSpPr txBox="1">
            <a:spLocks noChangeArrowheads="1"/>
          </p:cNvSpPr>
          <p:nvPr/>
        </p:nvSpPr>
        <p:spPr bwMode="auto">
          <a:xfrm>
            <a:off x="3815955" y="5157788"/>
            <a:ext cx="3996928" cy="276999"/>
          </a:xfrm>
          <a:prstGeom prst="rect">
            <a:avLst/>
          </a:prstGeom>
          <a:solidFill>
            <a:srgbClr val="808080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GB" sz="1200" b="1">
                <a:solidFill>
                  <a:schemeClr val="bg1"/>
                </a:solidFill>
              </a:rPr>
              <a:t>Lawrence, Steve (2001). “Online or Invisible?...</a:t>
            </a:r>
            <a:endParaRPr lang="es-ES" sz="1200" b="1">
              <a:solidFill>
                <a:schemeClr val="bg1"/>
              </a:solidFill>
            </a:endParaRPr>
          </a:p>
        </p:txBody>
      </p:sp>
      <p:sp>
        <p:nvSpPr>
          <p:cNvPr id="38917" name="Text Box 7"/>
          <p:cNvSpPr txBox="1">
            <a:spLocks noChangeArrowheads="1"/>
          </p:cNvSpPr>
          <p:nvPr/>
        </p:nvSpPr>
        <p:spPr bwMode="auto">
          <a:xfrm>
            <a:off x="3600451" y="2132410"/>
            <a:ext cx="3888581" cy="669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s-MX" sz="1350" b="1"/>
              <a:t>119,924 artículos de conferencias en Ciencias de la computación y disciplinas relacionadas</a:t>
            </a:r>
          </a:p>
          <a:p>
            <a:pPr algn="r"/>
            <a:r>
              <a:rPr lang="es-MX" sz="1050" b="1"/>
              <a:t>Fuente: CiteSeer</a:t>
            </a:r>
          </a:p>
        </p:txBody>
      </p:sp>
      <p:sp>
        <p:nvSpPr>
          <p:cNvPr id="69640" name="Text Box 8"/>
          <p:cNvSpPr txBox="1">
            <a:spLocks noChangeArrowheads="1"/>
          </p:cNvSpPr>
          <p:nvPr/>
        </p:nvSpPr>
        <p:spPr bwMode="auto">
          <a:xfrm>
            <a:off x="3017044" y="5705476"/>
            <a:ext cx="4806554" cy="276999"/>
          </a:xfrm>
          <a:prstGeom prst="rect">
            <a:avLst/>
          </a:prstGeom>
          <a:solidFill>
            <a:srgbClr val="808080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GB" sz="1200" b="1">
                <a:solidFill>
                  <a:schemeClr val="bg1"/>
                </a:solidFill>
              </a:rPr>
              <a:t>Soong, Samson C. (2009) “Measuring Citation Advantages …</a:t>
            </a:r>
            <a:endParaRPr lang="es-ES" sz="1200" b="1">
              <a:solidFill>
                <a:schemeClr val="bg1"/>
              </a:solidFill>
            </a:endParaRPr>
          </a:p>
        </p:txBody>
      </p:sp>
      <p:sp>
        <p:nvSpPr>
          <p:cNvPr id="69644" name="Rectangle 12"/>
          <p:cNvSpPr>
            <a:spLocks noChangeArrowheads="1"/>
          </p:cNvSpPr>
          <p:nvPr/>
        </p:nvSpPr>
        <p:spPr bwMode="auto">
          <a:xfrm>
            <a:off x="1494235" y="4131469"/>
            <a:ext cx="1943100" cy="485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257175" indent="-257175">
              <a:spcBef>
                <a:spcPct val="20000"/>
              </a:spcBef>
              <a:buFontTx/>
              <a:buChar char="•"/>
            </a:pPr>
            <a:r>
              <a:rPr lang="en-GB" sz="2400"/>
              <a:t>Soong</a:t>
            </a:r>
          </a:p>
          <a:p>
            <a:pPr marL="257175" indent="-257175">
              <a:spcBef>
                <a:spcPct val="20000"/>
              </a:spcBef>
            </a:pPr>
            <a:endParaRPr lang="es-ES" sz="2400"/>
          </a:p>
        </p:txBody>
      </p:sp>
      <p:sp>
        <p:nvSpPr>
          <p:cNvPr id="38920" name="Line 13"/>
          <p:cNvSpPr>
            <a:spLocks noChangeShapeType="1"/>
          </p:cNvSpPr>
          <p:nvPr/>
        </p:nvSpPr>
        <p:spPr bwMode="auto">
          <a:xfrm flipV="1">
            <a:off x="3545682" y="2781300"/>
            <a:ext cx="4093369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sz="1350"/>
          </a:p>
        </p:txBody>
      </p:sp>
      <p:sp>
        <p:nvSpPr>
          <p:cNvPr id="69646" name="Rectangle 14"/>
          <p:cNvSpPr>
            <a:spLocks noChangeArrowheads="1"/>
          </p:cNvSpPr>
          <p:nvPr/>
        </p:nvSpPr>
        <p:spPr bwMode="auto">
          <a:xfrm>
            <a:off x="3275411" y="3969544"/>
            <a:ext cx="4482703" cy="7012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257175" indent="-257175">
              <a:spcBef>
                <a:spcPct val="20000"/>
              </a:spcBef>
              <a:buFontTx/>
              <a:buChar char="•"/>
            </a:pPr>
            <a:r>
              <a:rPr lang="es-ES" sz="1500" b="1">
                <a:solidFill>
                  <a:srgbClr val="FF0000"/>
                </a:solidFill>
              </a:rPr>
              <a:t>58%</a:t>
            </a:r>
            <a:r>
              <a:rPr lang="es-ES" sz="1500" b="1">
                <a:solidFill>
                  <a:schemeClr val="hlink"/>
                </a:solidFill>
              </a:rPr>
              <a:t> de artículos de 50 revistas con artículos depositados en RI de la Hong Kong UST</a:t>
            </a:r>
            <a:r>
              <a:rPr lang="es-ES" sz="1500">
                <a:solidFill>
                  <a:schemeClr val="hlink"/>
                </a:solidFill>
              </a:rPr>
              <a:t> </a:t>
            </a:r>
            <a:r>
              <a:rPr lang="es-ES" sz="1500" b="1">
                <a:solidFill>
                  <a:schemeClr val="hlink"/>
                </a:solidFill>
              </a:rPr>
              <a:t> tuvieron una tasa promedio de citación más alta que el </a:t>
            </a:r>
            <a:r>
              <a:rPr lang="es-ES" sz="1500" b="1">
                <a:solidFill>
                  <a:srgbClr val="FF0000"/>
                </a:solidFill>
              </a:rPr>
              <a:t>42%</a:t>
            </a:r>
            <a:r>
              <a:rPr lang="es-ES" sz="1500" b="1">
                <a:solidFill>
                  <a:schemeClr val="hlink"/>
                </a:solidFill>
              </a:rPr>
              <a:t> de los artículos no-OA </a:t>
            </a:r>
            <a:br>
              <a:rPr lang="es-ES" sz="1500" b="1">
                <a:solidFill>
                  <a:schemeClr val="hlink"/>
                </a:solidFill>
              </a:rPr>
            </a:br>
            <a:r>
              <a:rPr lang="es-ES" sz="1500" b="1">
                <a:solidFill>
                  <a:schemeClr val="hlink"/>
                </a:solidFill>
              </a:rPr>
              <a:t>                                                   </a:t>
            </a:r>
            <a:r>
              <a:rPr lang="es-MX" sz="1050" b="1"/>
              <a:t>Fuente: Scopus</a:t>
            </a:r>
            <a:endParaRPr lang="es-ES" sz="1050" b="1"/>
          </a:p>
        </p:txBody>
      </p:sp>
      <p:sp>
        <p:nvSpPr>
          <p:cNvPr id="38922" name="Line 15"/>
          <p:cNvSpPr>
            <a:spLocks noChangeShapeType="1"/>
          </p:cNvSpPr>
          <p:nvPr/>
        </p:nvSpPr>
        <p:spPr bwMode="auto">
          <a:xfrm flipV="1">
            <a:off x="3600451" y="3807619"/>
            <a:ext cx="4093369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sz="1350"/>
          </a:p>
        </p:txBody>
      </p:sp>
      <p:sp>
        <p:nvSpPr>
          <p:cNvPr id="38923" name="Rectangle 16"/>
          <p:cNvSpPr>
            <a:spLocks noChangeArrowheads="1"/>
          </p:cNvSpPr>
          <p:nvPr/>
        </p:nvSpPr>
        <p:spPr bwMode="auto">
          <a:xfrm>
            <a:off x="3113486" y="5426869"/>
            <a:ext cx="4698206" cy="276999"/>
          </a:xfrm>
          <a:prstGeom prst="rect">
            <a:avLst/>
          </a:prstGeom>
          <a:solidFill>
            <a:srgbClr val="808080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GB" sz="1200" b="1">
                <a:solidFill>
                  <a:schemeClr val="bg1"/>
                </a:solidFill>
              </a:rPr>
              <a:t>Harnad, S., Brody, T.  (2008) “The Access/Impact Problem…</a:t>
            </a:r>
            <a:endParaRPr lang="es-ES" sz="1200" b="1">
              <a:solidFill>
                <a:schemeClr val="bg1"/>
              </a:solidFill>
            </a:endParaRPr>
          </a:p>
        </p:txBody>
      </p:sp>
      <p:sp>
        <p:nvSpPr>
          <p:cNvPr id="38924" name="Rectangle 18"/>
          <p:cNvSpPr>
            <a:spLocks noChangeArrowheads="1"/>
          </p:cNvSpPr>
          <p:nvPr/>
        </p:nvSpPr>
        <p:spPr bwMode="auto">
          <a:xfrm>
            <a:off x="1277541" y="2888456"/>
            <a:ext cx="2214563" cy="485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257175" indent="-257175">
              <a:spcBef>
                <a:spcPct val="20000"/>
              </a:spcBef>
              <a:buFontTx/>
              <a:buChar char="•"/>
            </a:pPr>
            <a:r>
              <a:rPr lang="en-GB" sz="2400"/>
              <a:t>Harnad &amp; Brody</a:t>
            </a:r>
          </a:p>
          <a:p>
            <a:pPr marL="257175" indent="-257175">
              <a:spcBef>
                <a:spcPct val="20000"/>
              </a:spcBef>
            </a:pPr>
            <a:endParaRPr lang="es-ES" sz="2400"/>
          </a:p>
        </p:txBody>
      </p:sp>
      <p:sp>
        <p:nvSpPr>
          <p:cNvPr id="38925" name="Rectangle 19"/>
          <p:cNvSpPr>
            <a:spLocks noChangeArrowheads="1"/>
          </p:cNvSpPr>
          <p:nvPr/>
        </p:nvSpPr>
        <p:spPr bwMode="auto">
          <a:xfrm>
            <a:off x="3383757" y="2834878"/>
            <a:ext cx="4266010" cy="9179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257175" indent="-257175">
              <a:spcBef>
                <a:spcPct val="20000"/>
              </a:spcBef>
              <a:buFontTx/>
              <a:buChar char="•"/>
            </a:pPr>
            <a:r>
              <a:rPr lang="es-MX" sz="1500" b="1">
                <a:solidFill>
                  <a:schemeClr val="hlink"/>
                </a:solidFill>
              </a:rPr>
              <a:t>Corroboran resultados de Lawrence en análisis multidisciplinario. Muestra de 14 millones artículos. Cobertura: 12 años </a:t>
            </a:r>
            <a:br>
              <a:rPr lang="es-MX" sz="1500" b="1">
                <a:solidFill>
                  <a:schemeClr val="hlink"/>
                </a:solidFill>
              </a:rPr>
            </a:br>
            <a:r>
              <a:rPr lang="es-MX" sz="1500" b="1">
                <a:solidFill>
                  <a:schemeClr val="hlink"/>
                </a:solidFill>
              </a:rPr>
              <a:t>                                                         </a:t>
            </a:r>
            <a:r>
              <a:rPr lang="es-MX" sz="1050" b="1"/>
              <a:t>Fuente: ISI</a:t>
            </a:r>
            <a:endParaRPr lang="es-ES" sz="1050"/>
          </a:p>
        </p:txBody>
      </p:sp>
      <p:sp>
        <p:nvSpPr>
          <p:cNvPr id="38926" name="Text Box 20"/>
          <p:cNvSpPr txBox="1">
            <a:spLocks noChangeArrowheads="1"/>
          </p:cNvSpPr>
          <p:nvPr/>
        </p:nvSpPr>
        <p:spPr bwMode="auto">
          <a:xfrm>
            <a:off x="1818086" y="1970485"/>
            <a:ext cx="1026319" cy="300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s-MX" sz="1350"/>
              <a:t>(2001)</a:t>
            </a:r>
            <a:endParaRPr lang="es-ES" sz="1350"/>
          </a:p>
        </p:txBody>
      </p:sp>
      <p:sp>
        <p:nvSpPr>
          <p:cNvPr id="38927" name="Text Box 21"/>
          <p:cNvSpPr txBox="1">
            <a:spLocks noChangeArrowheads="1"/>
          </p:cNvSpPr>
          <p:nvPr/>
        </p:nvSpPr>
        <p:spPr bwMode="auto">
          <a:xfrm>
            <a:off x="1818086" y="3590926"/>
            <a:ext cx="1026319" cy="300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s-MX" sz="1350"/>
              <a:t>(2004)</a:t>
            </a:r>
            <a:endParaRPr lang="es-ES" sz="1350"/>
          </a:p>
        </p:txBody>
      </p:sp>
      <p:sp>
        <p:nvSpPr>
          <p:cNvPr id="69654" name="Text Box 22"/>
          <p:cNvSpPr txBox="1">
            <a:spLocks noChangeArrowheads="1"/>
          </p:cNvSpPr>
          <p:nvPr/>
        </p:nvSpPr>
        <p:spPr bwMode="auto">
          <a:xfrm>
            <a:off x="1818086" y="4563666"/>
            <a:ext cx="1026319" cy="300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s-MX" sz="1350"/>
              <a:t>(2009)</a:t>
            </a:r>
            <a:endParaRPr lang="es-ES" sz="1350"/>
          </a:p>
        </p:txBody>
      </p:sp>
      <p:pic>
        <p:nvPicPr>
          <p:cNvPr id="38930" name="Picture 7" descr="open acces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1640" y="857250"/>
            <a:ext cx="728663" cy="728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Rectangle 2"/>
          <p:cNvSpPr txBox="1">
            <a:spLocks noChangeArrowheads="1"/>
          </p:cNvSpPr>
          <p:nvPr/>
        </p:nvSpPr>
        <p:spPr>
          <a:xfrm>
            <a:off x="2681790" y="998730"/>
            <a:ext cx="2322258" cy="485775"/>
          </a:xfrm>
          <a:prstGeom prst="rect">
            <a:avLst/>
          </a:prstGeom>
          <a:solidFill>
            <a:srgbClr val="FF990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68580" tIns="34290" rIns="68580" bIns="34290" rtlCol="0" anchor="ctr">
            <a:normAutofit fontScale="97500" lnSpcReduction="10000"/>
          </a:bodyPr>
          <a:lstStyle/>
          <a:p>
            <a:pPr algn="ctr">
              <a:spcBef>
                <a:spcPct val="0"/>
              </a:spcBef>
              <a:defRPr/>
            </a:pPr>
            <a:r>
              <a:rPr lang="es-MX" sz="3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  <a:ea typeface="+mj-ea"/>
                <a:cs typeface="+mj-cs"/>
              </a:rPr>
              <a:t>Ventaja AA</a:t>
            </a:r>
            <a:endParaRPr lang="es-ES" sz="3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itchFamily="34" charset="0"/>
              <a:ea typeface="+mj-ea"/>
              <a:cs typeface="+mj-cs"/>
            </a:endParaRPr>
          </a:p>
        </p:txBody>
      </p:sp>
      <p:cxnSp>
        <p:nvCxnSpPr>
          <p:cNvPr id="22" name="21 Conector recto de flecha"/>
          <p:cNvCxnSpPr/>
          <p:nvPr/>
        </p:nvCxnSpPr>
        <p:spPr>
          <a:xfrm>
            <a:off x="2141730" y="1214754"/>
            <a:ext cx="540060" cy="0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25 CuadroTexto"/>
          <p:cNvSpPr txBox="1"/>
          <p:nvPr/>
        </p:nvSpPr>
        <p:spPr>
          <a:xfrm>
            <a:off x="4950042" y="857251"/>
            <a:ext cx="1242138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5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=</a:t>
            </a:r>
          </a:p>
        </p:txBody>
      </p:sp>
      <p:sp>
        <p:nvSpPr>
          <p:cNvPr id="27" name="26 CuadroTexto"/>
          <p:cNvSpPr txBox="1"/>
          <p:nvPr/>
        </p:nvSpPr>
        <p:spPr>
          <a:xfrm>
            <a:off x="5382090" y="857251"/>
            <a:ext cx="1998222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5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+ </a:t>
            </a:r>
            <a:r>
              <a:rPr lang="es-MX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Citas</a:t>
            </a:r>
            <a:endParaRPr lang="es-MX" sz="45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8" name="27 Elipse"/>
          <p:cNvSpPr/>
          <p:nvPr/>
        </p:nvSpPr>
        <p:spPr>
          <a:xfrm>
            <a:off x="6462210" y="2456892"/>
            <a:ext cx="1268760" cy="378042"/>
          </a:xfrm>
          <a:prstGeom prst="ellipse">
            <a:avLst/>
          </a:prstGeom>
          <a:noFill/>
          <a:ln w="76200">
            <a:solidFill>
              <a:srgbClr val="FF000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1350"/>
          </a:p>
        </p:txBody>
      </p:sp>
      <p:sp>
        <p:nvSpPr>
          <p:cNvPr id="29" name="28 Elipse"/>
          <p:cNvSpPr/>
          <p:nvPr/>
        </p:nvSpPr>
        <p:spPr>
          <a:xfrm>
            <a:off x="5652120" y="4887162"/>
            <a:ext cx="1268760" cy="378042"/>
          </a:xfrm>
          <a:prstGeom prst="ellipse">
            <a:avLst/>
          </a:prstGeom>
          <a:noFill/>
          <a:ln w="76200">
            <a:solidFill>
              <a:srgbClr val="FF000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1350"/>
          </a:p>
        </p:txBody>
      </p:sp>
      <p:sp>
        <p:nvSpPr>
          <p:cNvPr id="30" name="29 Elipse"/>
          <p:cNvSpPr/>
          <p:nvPr/>
        </p:nvSpPr>
        <p:spPr>
          <a:xfrm>
            <a:off x="5868144" y="3537012"/>
            <a:ext cx="1268760" cy="378042"/>
          </a:xfrm>
          <a:prstGeom prst="ellipse">
            <a:avLst/>
          </a:prstGeom>
          <a:noFill/>
          <a:ln w="76200">
            <a:solidFill>
              <a:srgbClr val="FF000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1350"/>
          </a:p>
        </p:txBody>
      </p:sp>
      <p:pic>
        <p:nvPicPr>
          <p:cNvPr id="31" name="Picture 2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23962" y="1592796"/>
            <a:ext cx="6777038" cy="3862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361927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96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96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96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96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96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96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96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96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96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96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96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96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4" presetClass="entr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4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4" presetClass="entr" presetSubtype="0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4" presetClass="entr" presetSubtype="0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640" grpId="0" animBg="1"/>
      <p:bldP spid="69644" grpId="0"/>
      <p:bldP spid="69646" grpId="0"/>
      <p:bldP spid="69654" grpId="0"/>
      <p:bldP spid="28" grpId="0" animBg="1"/>
      <p:bldP spid="29" grpId="0" animBg="1"/>
      <p:bldP spid="30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113485" y="1593056"/>
            <a:ext cx="1943100" cy="485775"/>
          </a:xfrm>
        </p:spPr>
        <p:txBody>
          <a:bodyPr>
            <a:normAutofit fontScale="92500" lnSpcReduction="20000"/>
          </a:bodyPr>
          <a:lstStyle/>
          <a:p>
            <a:r>
              <a:rPr lang="en-GB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McVeigh</a:t>
            </a:r>
          </a:p>
          <a:p>
            <a:pPr>
              <a:buFontTx/>
              <a:buNone/>
            </a:pPr>
            <a:endParaRPr lang="es-ES" dirty="0" smtClean="0"/>
          </a:p>
        </p:txBody>
      </p:sp>
      <p:sp>
        <p:nvSpPr>
          <p:cNvPr id="39938" name="Rectangle 4"/>
          <p:cNvSpPr>
            <a:spLocks noChangeArrowheads="1"/>
          </p:cNvSpPr>
          <p:nvPr/>
        </p:nvSpPr>
        <p:spPr bwMode="auto">
          <a:xfrm>
            <a:off x="690239" y="1963514"/>
            <a:ext cx="7945515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257175" indent="-257175">
              <a:spcBef>
                <a:spcPct val="20000"/>
              </a:spcBef>
              <a:buFontTx/>
              <a:buChar char="•"/>
            </a:pPr>
            <a:r>
              <a:rPr lang="es-ES" b="1" dirty="0">
                <a:solidFill>
                  <a:schemeClr val="hlink"/>
                </a:solidFill>
                <a:latin typeface="Trebuchet MS" pitchFamily="34" charset="0"/>
              </a:rPr>
              <a:t>CONCLUSIONES: </a:t>
            </a:r>
          </a:p>
          <a:p>
            <a:pPr marL="557213" lvl="1" indent="-214313">
              <a:spcBef>
                <a:spcPct val="20000"/>
              </a:spcBef>
              <a:buFontTx/>
              <a:buChar char="–"/>
            </a:pPr>
            <a:r>
              <a:rPr lang="es-ES" sz="1500" b="1" dirty="0">
                <a:solidFill>
                  <a:srgbClr val="FF0000"/>
                </a:solidFill>
                <a:latin typeface="Trebuchet MS" pitchFamily="34" charset="0"/>
              </a:rPr>
              <a:t>Revistas OA no han logrado significativamente mayor impacto de citación</a:t>
            </a:r>
            <a:r>
              <a:rPr lang="es-ES" sz="1500" dirty="0">
                <a:latin typeface="Trebuchet MS" pitchFamily="34" charset="0"/>
              </a:rPr>
              <a:t> </a:t>
            </a:r>
          </a:p>
          <a:p>
            <a:pPr marL="557213" lvl="1" indent="-214313">
              <a:spcBef>
                <a:spcPct val="20000"/>
              </a:spcBef>
            </a:pPr>
            <a:endParaRPr lang="es-ES" sz="1500" dirty="0">
              <a:latin typeface="Trebuchet MS" pitchFamily="34" charset="0"/>
            </a:endParaRPr>
          </a:p>
          <a:p>
            <a:pPr marL="557213" lvl="1" indent="-214313">
              <a:spcBef>
                <a:spcPct val="20000"/>
              </a:spcBef>
              <a:buFontTx/>
              <a:buChar char="–"/>
            </a:pPr>
            <a:r>
              <a:rPr lang="es-ES" sz="1500" b="1" dirty="0">
                <a:solidFill>
                  <a:srgbClr val="FF0000"/>
                </a:solidFill>
                <a:latin typeface="Trebuchet MS" pitchFamily="34" charset="0"/>
              </a:rPr>
              <a:t>La citación y su métrica no depende del tipo de acceso: e</a:t>
            </a:r>
            <a:r>
              <a:rPr lang="es-ES" sz="1500" b="1" dirty="0">
                <a:solidFill>
                  <a:srgbClr val="FF0000"/>
                </a:solidFill>
              </a:rPr>
              <a:t>l acceso no es suficiente para la citación</a:t>
            </a:r>
            <a:r>
              <a:rPr lang="es-ES" sz="1500" dirty="0">
                <a:solidFill>
                  <a:srgbClr val="FF0000"/>
                </a:solidFill>
              </a:rPr>
              <a:t> </a:t>
            </a:r>
            <a:endParaRPr lang="es-ES" sz="1500" b="1" dirty="0">
              <a:solidFill>
                <a:srgbClr val="FF0000"/>
              </a:solidFill>
              <a:latin typeface="Trebuchet MS" pitchFamily="34" charset="0"/>
            </a:endParaRPr>
          </a:p>
          <a:p>
            <a:pPr marL="557213" lvl="1" indent="-214313">
              <a:spcBef>
                <a:spcPct val="20000"/>
              </a:spcBef>
            </a:pPr>
            <a:r>
              <a:rPr lang="es-MX" sz="1500" b="1" dirty="0">
                <a:solidFill>
                  <a:schemeClr val="hlink"/>
                </a:solidFill>
                <a:latin typeface="Trebuchet MS" pitchFamily="34" charset="0"/>
              </a:rPr>
              <a:t>	</a:t>
            </a:r>
            <a:endParaRPr lang="es-ES" sz="1500" b="1" dirty="0">
              <a:solidFill>
                <a:schemeClr val="hlink"/>
              </a:solidFill>
              <a:latin typeface="Trebuchet MS" pitchFamily="34" charset="0"/>
            </a:endParaRPr>
          </a:p>
        </p:txBody>
      </p:sp>
      <p:sp>
        <p:nvSpPr>
          <p:cNvPr id="39939" name="Text Box 6"/>
          <p:cNvSpPr txBox="1">
            <a:spLocks noChangeArrowheads="1"/>
          </p:cNvSpPr>
          <p:nvPr/>
        </p:nvSpPr>
        <p:spPr bwMode="auto">
          <a:xfrm>
            <a:off x="4440651" y="1641479"/>
            <a:ext cx="1026319" cy="300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s-MX" sz="1350" dirty="0"/>
              <a:t>(2004)</a:t>
            </a:r>
            <a:endParaRPr lang="es-ES" sz="1350" dirty="0"/>
          </a:p>
        </p:txBody>
      </p:sp>
      <p:sp>
        <p:nvSpPr>
          <p:cNvPr id="39940" name="Rectangle 14"/>
          <p:cNvSpPr>
            <a:spLocks noChangeArrowheads="1"/>
          </p:cNvSpPr>
          <p:nvPr/>
        </p:nvSpPr>
        <p:spPr bwMode="auto">
          <a:xfrm>
            <a:off x="763480" y="3517374"/>
            <a:ext cx="6858000" cy="3774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257175" indent="-257175">
              <a:spcBef>
                <a:spcPct val="20000"/>
              </a:spcBef>
              <a:buFontTx/>
              <a:buChar char="•"/>
            </a:pPr>
            <a:r>
              <a:rPr lang="es-ES" b="1" dirty="0">
                <a:solidFill>
                  <a:schemeClr val="hlin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</a:rPr>
              <a:t>CALIDAD</a:t>
            </a:r>
            <a:r>
              <a:rPr lang="es-ES" b="1" dirty="0">
                <a:solidFill>
                  <a:schemeClr val="hlink"/>
                </a:solidFill>
                <a:latin typeface="Trebuchet MS" pitchFamily="34" charset="0"/>
              </a:rPr>
              <a:t> ES EL FACTOR DETERMINANTE </a:t>
            </a:r>
          </a:p>
        </p:txBody>
      </p:sp>
      <p:sp>
        <p:nvSpPr>
          <p:cNvPr id="73743" name="Rectangle 15"/>
          <p:cNvSpPr>
            <a:spLocks noChangeArrowheads="1"/>
          </p:cNvSpPr>
          <p:nvPr/>
        </p:nvSpPr>
        <p:spPr bwMode="auto">
          <a:xfrm>
            <a:off x="750165" y="4056414"/>
            <a:ext cx="7155656" cy="3774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257175" indent="-257175">
              <a:spcBef>
                <a:spcPct val="20000"/>
              </a:spcBef>
              <a:buFontTx/>
              <a:buChar char="•"/>
            </a:pPr>
            <a:r>
              <a:rPr lang="es-ES" b="1" dirty="0">
                <a:solidFill>
                  <a:schemeClr val="hlink"/>
                </a:solidFill>
                <a:latin typeface="Trebuchet MS" pitchFamily="34" charset="0"/>
              </a:rPr>
              <a:t>Críticos de la “Ventaja OA”: </a:t>
            </a:r>
            <a:r>
              <a:rPr lang="es-MX" b="1" dirty="0">
                <a:solidFill>
                  <a:schemeClr val="hlink"/>
                </a:solidFill>
                <a:latin typeface="Trebuchet MS" pitchFamily="34" charset="0"/>
              </a:rPr>
              <a:t>Causalidad Acceso / Impacto</a:t>
            </a:r>
            <a:endParaRPr lang="es-ES" b="1" dirty="0">
              <a:solidFill>
                <a:schemeClr val="hlink"/>
              </a:solidFill>
              <a:latin typeface="Trebuchet MS" pitchFamily="34" charset="0"/>
            </a:endParaRPr>
          </a:p>
          <a:p>
            <a:pPr marL="557213" lvl="1" indent="-214313">
              <a:spcBef>
                <a:spcPct val="20000"/>
              </a:spcBef>
            </a:pPr>
            <a:endParaRPr lang="es-ES" sz="1500" b="1" dirty="0">
              <a:solidFill>
                <a:schemeClr val="hlink"/>
              </a:solidFill>
              <a:latin typeface="Trebuchet MS" pitchFamily="34" charset="0"/>
            </a:endParaRPr>
          </a:p>
        </p:txBody>
      </p:sp>
      <p:sp>
        <p:nvSpPr>
          <p:cNvPr id="73744" name="Rectangle 16"/>
          <p:cNvSpPr>
            <a:spLocks noChangeArrowheads="1"/>
          </p:cNvSpPr>
          <p:nvPr/>
        </p:nvSpPr>
        <p:spPr bwMode="auto">
          <a:xfrm>
            <a:off x="912181" y="4455319"/>
            <a:ext cx="2309651" cy="3774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257175" indent="-257175">
              <a:spcBef>
                <a:spcPct val="20000"/>
              </a:spcBef>
            </a:pPr>
            <a:r>
              <a:rPr lang="es-ES" sz="2100" b="1" dirty="0">
                <a:solidFill>
                  <a:schemeClr val="hlink"/>
                </a:solidFill>
                <a:latin typeface="Trebuchet MS" pitchFamily="34" charset="0"/>
              </a:rPr>
              <a:t>Libre acceso OA</a:t>
            </a:r>
          </a:p>
        </p:txBody>
      </p:sp>
      <p:sp>
        <p:nvSpPr>
          <p:cNvPr id="73745" name="Rectangle 17"/>
          <p:cNvSpPr>
            <a:spLocks noChangeArrowheads="1"/>
          </p:cNvSpPr>
          <p:nvPr/>
        </p:nvSpPr>
        <p:spPr bwMode="auto">
          <a:xfrm>
            <a:off x="3889507" y="4473792"/>
            <a:ext cx="2160985" cy="2702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257175" indent="-257175">
              <a:spcBef>
                <a:spcPct val="20000"/>
              </a:spcBef>
            </a:pPr>
            <a:r>
              <a:rPr lang="es-ES" b="1" dirty="0">
                <a:solidFill>
                  <a:schemeClr val="hlink"/>
                </a:solidFill>
                <a:latin typeface="Trebuchet MS" pitchFamily="34" charset="0"/>
              </a:rPr>
              <a:t> </a:t>
            </a:r>
            <a:r>
              <a:rPr lang="es-ES" sz="2400" b="1" dirty="0">
                <a:solidFill>
                  <a:schemeClr val="hlink"/>
                </a:solidFill>
                <a:latin typeface="Trebuchet MS" pitchFamily="34" charset="0"/>
              </a:rPr>
              <a:t>citación</a:t>
            </a:r>
            <a:r>
              <a:rPr lang="es-ES" b="1" dirty="0">
                <a:solidFill>
                  <a:schemeClr val="hlink"/>
                </a:solidFill>
                <a:latin typeface="Trebuchet MS" pitchFamily="34" charset="0"/>
              </a:rPr>
              <a:t> </a:t>
            </a:r>
          </a:p>
        </p:txBody>
      </p:sp>
      <p:sp>
        <p:nvSpPr>
          <p:cNvPr id="73746" name="Rectangle 18"/>
          <p:cNvSpPr>
            <a:spLocks noChangeArrowheads="1"/>
          </p:cNvSpPr>
          <p:nvPr/>
        </p:nvSpPr>
        <p:spPr bwMode="auto">
          <a:xfrm>
            <a:off x="3977878" y="4941094"/>
            <a:ext cx="2214563" cy="3774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257175" indent="-257175">
              <a:spcBef>
                <a:spcPct val="20000"/>
              </a:spcBef>
            </a:pPr>
            <a:r>
              <a:rPr lang="es-ES" sz="2400" b="1" dirty="0">
                <a:solidFill>
                  <a:schemeClr val="hlink"/>
                </a:solidFill>
                <a:latin typeface="Trebuchet MS" pitchFamily="34" charset="0"/>
              </a:rPr>
              <a:t>calidad</a:t>
            </a:r>
            <a:r>
              <a:rPr lang="es-ES" b="1" dirty="0">
                <a:solidFill>
                  <a:schemeClr val="hlink"/>
                </a:solidFill>
                <a:latin typeface="Trebuchet MS" pitchFamily="34" charset="0"/>
              </a:rPr>
              <a:t> </a:t>
            </a:r>
          </a:p>
        </p:txBody>
      </p:sp>
      <p:sp>
        <p:nvSpPr>
          <p:cNvPr id="73747" name="Rectangle 19"/>
          <p:cNvSpPr>
            <a:spLocks noChangeArrowheads="1"/>
          </p:cNvSpPr>
          <p:nvPr/>
        </p:nvSpPr>
        <p:spPr bwMode="auto">
          <a:xfrm>
            <a:off x="1035127" y="5040967"/>
            <a:ext cx="1821263" cy="3774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257175" indent="-257175">
              <a:spcBef>
                <a:spcPct val="20000"/>
              </a:spcBef>
            </a:pPr>
            <a:r>
              <a:rPr lang="es-ES" sz="2100" b="1" dirty="0">
                <a:solidFill>
                  <a:schemeClr val="hlink"/>
                </a:solidFill>
                <a:latin typeface="Trebuchet MS" pitchFamily="34" charset="0"/>
              </a:rPr>
              <a:t>Consultas OA</a:t>
            </a:r>
          </a:p>
        </p:txBody>
      </p:sp>
      <p:sp>
        <p:nvSpPr>
          <p:cNvPr id="73748" name="AutoShape 20"/>
          <p:cNvSpPr>
            <a:spLocks noChangeArrowheads="1"/>
          </p:cNvSpPr>
          <p:nvPr/>
        </p:nvSpPr>
        <p:spPr bwMode="auto">
          <a:xfrm>
            <a:off x="3545683" y="4455319"/>
            <a:ext cx="431006" cy="323850"/>
          </a:xfrm>
          <a:prstGeom prst="upArrow">
            <a:avLst>
              <a:gd name="adj1" fmla="val 50000"/>
              <a:gd name="adj2" fmla="val 25000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endParaRPr lang="es-MX" sz="1350"/>
          </a:p>
        </p:txBody>
      </p:sp>
      <p:sp>
        <p:nvSpPr>
          <p:cNvPr id="73749" name="AutoShape 21"/>
          <p:cNvSpPr>
            <a:spLocks noChangeArrowheads="1"/>
          </p:cNvSpPr>
          <p:nvPr/>
        </p:nvSpPr>
        <p:spPr bwMode="auto">
          <a:xfrm>
            <a:off x="563733" y="5027651"/>
            <a:ext cx="431006" cy="323850"/>
          </a:xfrm>
          <a:prstGeom prst="upArrow">
            <a:avLst>
              <a:gd name="adj1" fmla="val 50000"/>
              <a:gd name="adj2" fmla="val 25000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endParaRPr lang="es-MX" sz="1350"/>
          </a:p>
        </p:txBody>
      </p:sp>
      <p:sp>
        <p:nvSpPr>
          <p:cNvPr id="73750" name="Line 22"/>
          <p:cNvSpPr>
            <a:spLocks noChangeShapeType="1"/>
          </p:cNvSpPr>
          <p:nvPr/>
        </p:nvSpPr>
        <p:spPr bwMode="auto">
          <a:xfrm>
            <a:off x="3059906" y="4617244"/>
            <a:ext cx="485775" cy="0"/>
          </a:xfrm>
          <a:prstGeom prst="line">
            <a:avLst/>
          </a:prstGeom>
          <a:noFill/>
          <a:ln w="133350">
            <a:solidFill>
              <a:srgbClr val="FF9900"/>
            </a:solidFill>
            <a:round/>
            <a:headEnd/>
            <a:tailEnd type="triangle" w="med" len="med"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en-US" sz="1350"/>
          </a:p>
        </p:txBody>
      </p:sp>
      <p:sp>
        <p:nvSpPr>
          <p:cNvPr id="73751" name="Line 23"/>
          <p:cNvSpPr>
            <a:spLocks noChangeShapeType="1"/>
          </p:cNvSpPr>
          <p:nvPr/>
        </p:nvSpPr>
        <p:spPr bwMode="auto">
          <a:xfrm flipH="1">
            <a:off x="3046902" y="5209551"/>
            <a:ext cx="485775" cy="0"/>
          </a:xfrm>
          <a:prstGeom prst="line">
            <a:avLst/>
          </a:prstGeom>
          <a:noFill/>
          <a:ln w="136525">
            <a:solidFill>
              <a:srgbClr val="FF9900"/>
            </a:solidFill>
            <a:round/>
            <a:headEnd/>
            <a:tailEnd type="triangle" w="med" len="med"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en-US" sz="1350"/>
          </a:p>
        </p:txBody>
      </p:sp>
      <p:sp>
        <p:nvSpPr>
          <p:cNvPr id="73752" name="Text Box 24"/>
          <p:cNvSpPr txBox="1">
            <a:spLocks noChangeArrowheads="1"/>
          </p:cNvSpPr>
          <p:nvPr/>
        </p:nvSpPr>
        <p:spPr bwMode="auto">
          <a:xfrm>
            <a:off x="5953681" y="4480622"/>
            <a:ext cx="3110420" cy="1454244"/>
          </a:xfrm>
          <a:prstGeom prst="rect">
            <a:avLst/>
          </a:prstGeom>
          <a:solidFill>
            <a:srgbClr val="339966"/>
          </a:solidFill>
          <a:ln w="9525">
            <a:noFill/>
            <a:miter lim="800000"/>
            <a:headEnd/>
            <a:tailEnd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s-MX" sz="13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rebuchet MS" pitchFamily="34" charset="0"/>
              </a:rPr>
              <a:t>Sesgo de calidad:</a:t>
            </a:r>
            <a:r>
              <a:rPr lang="es-MX" sz="1350" b="1" dirty="0">
                <a:solidFill>
                  <a:schemeClr val="bg1"/>
                </a:solidFill>
                <a:latin typeface="Trebuchet MS" pitchFamily="34" charset="0"/>
              </a:rPr>
              <a:t> </a:t>
            </a:r>
          </a:p>
          <a:p>
            <a:pPr>
              <a:spcBef>
                <a:spcPct val="50000"/>
              </a:spcBef>
              <a:defRPr/>
            </a:pPr>
            <a:r>
              <a:rPr lang="es-MX" sz="1500" b="1" dirty="0">
                <a:solidFill>
                  <a:schemeClr val="bg1"/>
                </a:solidFill>
                <a:latin typeface="Trebuchet MS" pitchFamily="34" charset="0"/>
              </a:rPr>
              <a:t>Auto-archivo por auto-selección</a:t>
            </a:r>
          </a:p>
          <a:p>
            <a:pPr>
              <a:spcBef>
                <a:spcPct val="50000"/>
              </a:spcBef>
              <a:defRPr/>
            </a:pPr>
            <a:r>
              <a:rPr lang="es-MX" sz="1500" b="1" dirty="0">
                <a:solidFill>
                  <a:schemeClr val="bg1"/>
                </a:solidFill>
                <a:latin typeface="Trebuchet MS" pitchFamily="34" charset="0"/>
              </a:rPr>
              <a:t>Autores seleccionan sus mejores artículos para Repositorios </a:t>
            </a:r>
            <a:r>
              <a:rPr lang="es-MX" sz="1500" b="1" dirty="0" err="1">
                <a:solidFill>
                  <a:schemeClr val="bg1"/>
                </a:solidFill>
                <a:latin typeface="Trebuchet MS" pitchFamily="34" charset="0"/>
              </a:rPr>
              <a:t>postprint</a:t>
            </a:r>
            <a:endParaRPr lang="es-ES" sz="1500" b="1" dirty="0">
              <a:solidFill>
                <a:schemeClr val="bg1"/>
              </a:solidFill>
              <a:latin typeface="Trebuchet MS" pitchFamily="34" charset="0"/>
            </a:endParaRPr>
          </a:p>
        </p:txBody>
      </p:sp>
      <p:sp>
        <p:nvSpPr>
          <p:cNvPr id="39951" name="Text Box 25"/>
          <p:cNvSpPr txBox="1">
            <a:spLocks noChangeArrowheads="1"/>
          </p:cNvSpPr>
          <p:nvPr/>
        </p:nvSpPr>
        <p:spPr bwMode="auto">
          <a:xfrm>
            <a:off x="133165" y="5634778"/>
            <a:ext cx="3861787" cy="253916"/>
          </a:xfrm>
          <a:prstGeom prst="rect">
            <a:avLst/>
          </a:prstGeom>
          <a:solidFill>
            <a:srgbClr val="808080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GB" sz="1050" b="1" dirty="0">
                <a:solidFill>
                  <a:schemeClr val="bg1"/>
                </a:solidFill>
              </a:rPr>
              <a:t>Kurtz, MJ et al (2005) “The effect of use and access on citations”…</a:t>
            </a:r>
            <a:endParaRPr lang="es-ES" sz="1050" b="1" dirty="0">
              <a:solidFill>
                <a:schemeClr val="bg1"/>
              </a:solidFill>
            </a:endParaRPr>
          </a:p>
        </p:txBody>
      </p:sp>
      <p:sp>
        <p:nvSpPr>
          <p:cNvPr id="19" name="Rectangle 2"/>
          <p:cNvSpPr txBox="1">
            <a:spLocks noChangeArrowheads="1"/>
          </p:cNvSpPr>
          <p:nvPr/>
        </p:nvSpPr>
        <p:spPr bwMode="auto">
          <a:xfrm>
            <a:off x="1143000" y="1052513"/>
            <a:ext cx="6172200" cy="485775"/>
          </a:xfrm>
          <a:prstGeom prst="rect">
            <a:avLst/>
          </a:prstGeom>
          <a:solidFill>
            <a:srgbClr val="FF9900"/>
          </a:solidFill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 eaLnBrk="0" hangingPunct="0">
              <a:defRPr/>
            </a:pPr>
            <a:r>
              <a:rPr lang="es-MX" sz="3000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  <a:ea typeface="+mj-ea"/>
                <a:cs typeface="+mj-cs"/>
              </a:rPr>
              <a:t>¿Ventaja AA?</a:t>
            </a:r>
            <a:endParaRPr lang="es-ES" sz="3000" b="1" kern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itchFamily="34" charset="0"/>
              <a:ea typeface="+mj-ea"/>
              <a:cs typeface="+mj-cs"/>
            </a:endParaRPr>
          </a:p>
        </p:txBody>
      </p:sp>
      <p:pic>
        <p:nvPicPr>
          <p:cNvPr id="39953" name="Picture 7" descr="open acces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10412" y="857250"/>
            <a:ext cx="890588" cy="890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150059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4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37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37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37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737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37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737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4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37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37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37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37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37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0" dur="500"/>
                                        <p:tgtEl>
                                          <p:spTgt spid="737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3" dur="500"/>
                                        <p:tgtEl>
                                          <p:spTgt spid="737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8" dur="500"/>
                                        <p:tgtEl>
                                          <p:spTgt spid="737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737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737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9" dur="500"/>
                                        <p:tgtEl>
                                          <p:spTgt spid="737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52" dur="500"/>
                                        <p:tgtEl>
                                          <p:spTgt spid="737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737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737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743" grpId="0"/>
      <p:bldP spid="73744" grpId="0"/>
      <p:bldP spid="73745" grpId="0"/>
      <p:bldP spid="73746" grpId="0"/>
      <p:bldP spid="73747" grpId="0"/>
      <p:bldP spid="73748" grpId="0" animBg="1"/>
      <p:bldP spid="73749" grpId="0" animBg="1"/>
      <p:bldP spid="73750" grpId="0" animBg="1"/>
      <p:bldP spid="73751" grpId="0" animBg="1"/>
      <p:bldP spid="73752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Rectangle 4"/>
          <p:cNvSpPr>
            <a:spLocks noChangeArrowheads="1"/>
          </p:cNvSpPr>
          <p:nvPr/>
        </p:nvSpPr>
        <p:spPr bwMode="auto">
          <a:xfrm>
            <a:off x="2942498" y="1593058"/>
            <a:ext cx="5183981" cy="9179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257175" indent="-257175">
              <a:spcBef>
                <a:spcPct val="20000"/>
              </a:spcBef>
              <a:buFontTx/>
              <a:buChar char="•"/>
            </a:pPr>
            <a:r>
              <a:rPr lang="es-MX" b="1" dirty="0">
                <a:solidFill>
                  <a:schemeClr val="hlink"/>
                </a:solidFill>
                <a:latin typeface="Trebuchet MS" pitchFamily="34" charset="0"/>
              </a:rPr>
              <a:t>Ventaja OA = “Residual”</a:t>
            </a:r>
            <a:br>
              <a:rPr lang="es-MX" b="1" dirty="0">
                <a:solidFill>
                  <a:schemeClr val="hlink"/>
                </a:solidFill>
                <a:latin typeface="Trebuchet MS" pitchFamily="34" charset="0"/>
              </a:rPr>
            </a:br>
            <a:r>
              <a:rPr lang="es-MX" b="1" dirty="0">
                <a:solidFill>
                  <a:schemeClr val="hlink"/>
                </a:solidFill>
                <a:latin typeface="Trebuchet MS" pitchFamily="34" charset="0"/>
              </a:rPr>
              <a:t>                     “Insignificante” </a:t>
            </a:r>
            <a:r>
              <a:rPr lang="es-MX" sz="1350" b="1" dirty="0">
                <a:solidFill>
                  <a:schemeClr val="hlink"/>
                </a:solidFill>
                <a:latin typeface="Trebuchet MS" pitchFamily="34" charset="0"/>
              </a:rPr>
              <a:t>(</a:t>
            </a:r>
            <a:r>
              <a:rPr lang="es-ES" sz="1500" b="1" dirty="0" err="1">
                <a:latin typeface="Trebuchet MS" pitchFamily="34" charset="0"/>
              </a:rPr>
              <a:t>negligible</a:t>
            </a:r>
            <a:r>
              <a:rPr lang="es-MX" sz="1350" b="1" dirty="0">
                <a:solidFill>
                  <a:schemeClr val="hlink"/>
                </a:solidFill>
                <a:latin typeface="Trebuchet MS" pitchFamily="34" charset="0"/>
              </a:rPr>
              <a:t>) </a:t>
            </a:r>
          </a:p>
          <a:p>
            <a:pPr marL="257175" indent="-257175">
              <a:spcBef>
                <a:spcPct val="20000"/>
              </a:spcBef>
            </a:pPr>
            <a:r>
              <a:rPr lang="es-MX" sz="1350" b="1" dirty="0">
                <a:solidFill>
                  <a:schemeClr val="hlink"/>
                </a:solidFill>
                <a:latin typeface="Trebuchet MS" pitchFamily="34" charset="0"/>
              </a:rPr>
              <a:t>                                  </a:t>
            </a:r>
            <a:r>
              <a:rPr lang="es-MX" b="1" dirty="0">
                <a:solidFill>
                  <a:schemeClr val="hlink"/>
                </a:solidFill>
                <a:latin typeface="Trebuchet MS" pitchFamily="34" charset="0"/>
              </a:rPr>
              <a:t>“Incierta”</a:t>
            </a:r>
          </a:p>
          <a:p>
            <a:pPr marL="257175" indent="-257175">
              <a:spcBef>
                <a:spcPct val="20000"/>
              </a:spcBef>
            </a:pPr>
            <a:endParaRPr lang="es-MX" b="1" dirty="0">
              <a:solidFill>
                <a:schemeClr val="hlink"/>
              </a:solidFill>
              <a:latin typeface="Trebuchet MS" pitchFamily="34" charset="0"/>
            </a:endParaRPr>
          </a:p>
          <a:p>
            <a:pPr marL="257175" indent="-257175">
              <a:spcBef>
                <a:spcPct val="20000"/>
              </a:spcBef>
              <a:buFontTx/>
              <a:buChar char="•"/>
            </a:pPr>
            <a:endParaRPr lang="es-ES" dirty="0"/>
          </a:p>
        </p:txBody>
      </p:sp>
      <p:sp>
        <p:nvSpPr>
          <p:cNvPr id="40962" name="Text Box 7"/>
          <p:cNvSpPr txBox="1">
            <a:spLocks noChangeArrowheads="1"/>
          </p:cNvSpPr>
          <p:nvPr/>
        </p:nvSpPr>
        <p:spPr bwMode="auto">
          <a:xfrm>
            <a:off x="512686" y="5107401"/>
            <a:ext cx="1960000" cy="738664"/>
          </a:xfrm>
          <a:prstGeom prst="rect">
            <a:avLst/>
          </a:prstGeom>
          <a:solidFill>
            <a:srgbClr val="808080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050" b="1" dirty="0">
                <a:solidFill>
                  <a:schemeClr val="bg1"/>
                </a:solidFill>
              </a:rPr>
              <a:t>Craig, D et al (2007) “Do Open Access Articles Have Greater Citation Impact? A critical review of the literature”…</a:t>
            </a:r>
            <a:endParaRPr lang="es-ES" sz="1050" b="1" dirty="0">
              <a:solidFill>
                <a:schemeClr val="bg1"/>
              </a:solidFill>
            </a:endParaRPr>
          </a:p>
        </p:txBody>
      </p:sp>
      <p:sp>
        <p:nvSpPr>
          <p:cNvPr id="40963" name="Text Box 15"/>
          <p:cNvSpPr txBox="1">
            <a:spLocks noChangeArrowheads="1"/>
          </p:cNvSpPr>
          <p:nvPr/>
        </p:nvSpPr>
        <p:spPr bwMode="auto">
          <a:xfrm>
            <a:off x="550416" y="1741665"/>
            <a:ext cx="2457450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s-ES" sz="1200" b="1"/>
              <a:t>Iain D Craig</a:t>
            </a:r>
            <a:r>
              <a:rPr lang="es-ES" sz="1200"/>
              <a:t> Wiley-Blackwell </a:t>
            </a:r>
            <a:endParaRPr lang="es-ES" sz="1200" b="1"/>
          </a:p>
          <a:p>
            <a:r>
              <a:rPr lang="es-ES" sz="1200" b="1"/>
              <a:t>Andrew M Plume</a:t>
            </a:r>
            <a:r>
              <a:rPr lang="es-ES" sz="1200"/>
              <a:t> Elsevier </a:t>
            </a:r>
            <a:endParaRPr lang="es-ES" sz="1200" b="1"/>
          </a:p>
          <a:p>
            <a:r>
              <a:rPr lang="es-ES" sz="1200" b="1"/>
              <a:t>Marie E McVeigh</a:t>
            </a:r>
            <a:r>
              <a:rPr lang="es-ES" sz="1200"/>
              <a:t> ISI-Thomson </a:t>
            </a:r>
            <a:endParaRPr lang="es-ES" sz="1200" b="1"/>
          </a:p>
          <a:p>
            <a:r>
              <a:rPr lang="es-ES" sz="1200" b="1"/>
              <a:t>James Pringle </a:t>
            </a:r>
            <a:r>
              <a:rPr lang="es-ES" sz="1200"/>
              <a:t> ISI-Thomson </a:t>
            </a:r>
            <a:endParaRPr lang="es-ES" sz="1200" b="1"/>
          </a:p>
          <a:p>
            <a:r>
              <a:rPr lang="es-ES" sz="1200" b="1"/>
              <a:t>Mayur Amin</a:t>
            </a:r>
            <a:r>
              <a:rPr lang="es-ES" sz="1200"/>
              <a:t> ISI-Thomson</a:t>
            </a:r>
          </a:p>
        </p:txBody>
      </p:sp>
      <p:sp>
        <p:nvSpPr>
          <p:cNvPr id="40964" name="Text Box 16"/>
          <p:cNvSpPr txBox="1">
            <a:spLocks noChangeArrowheads="1"/>
          </p:cNvSpPr>
          <p:nvPr/>
        </p:nvSpPr>
        <p:spPr bwMode="auto">
          <a:xfrm>
            <a:off x="895305" y="2814592"/>
            <a:ext cx="1026319" cy="300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s-MX" sz="1350" dirty="0"/>
              <a:t>(2007)</a:t>
            </a:r>
            <a:endParaRPr lang="es-ES" sz="1350" dirty="0"/>
          </a:p>
        </p:txBody>
      </p:sp>
      <p:sp>
        <p:nvSpPr>
          <p:cNvPr id="40966" name="Rectangle 23"/>
          <p:cNvSpPr>
            <a:spLocks noChangeArrowheads="1"/>
          </p:cNvSpPr>
          <p:nvPr/>
        </p:nvSpPr>
        <p:spPr bwMode="auto">
          <a:xfrm>
            <a:off x="2936289" y="2597899"/>
            <a:ext cx="6207711" cy="5941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257175" indent="-257175">
              <a:spcBef>
                <a:spcPct val="20000"/>
              </a:spcBef>
              <a:buFontTx/>
              <a:buChar char="•"/>
            </a:pPr>
            <a:r>
              <a:rPr lang="es-MX" b="1" dirty="0">
                <a:solidFill>
                  <a:schemeClr val="hlink"/>
                </a:solidFill>
                <a:latin typeface="Trebuchet MS" pitchFamily="34" charset="0"/>
              </a:rPr>
              <a:t>Citación científica depende de los </a:t>
            </a:r>
            <a:r>
              <a:rPr lang="es-MX" b="1" dirty="0">
                <a:solidFill>
                  <a:srgbClr val="FF0000"/>
                </a:solidFill>
                <a:latin typeface="Trebuchet MS" pitchFamily="34" charset="0"/>
              </a:rPr>
              <a:t>descubrimientos</a:t>
            </a:r>
            <a:r>
              <a:rPr lang="es-MX" b="1" dirty="0">
                <a:solidFill>
                  <a:schemeClr val="hlink"/>
                </a:solidFill>
                <a:latin typeface="Trebuchet MS" pitchFamily="34" charset="0"/>
              </a:rPr>
              <a:t>,</a:t>
            </a:r>
            <a:br>
              <a:rPr lang="es-MX" b="1" dirty="0">
                <a:solidFill>
                  <a:schemeClr val="hlink"/>
                </a:solidFill>
                <a:latin typeface="Trebuchet MS" pitchFamily="34" charset="0"/>
              </a:rPr>
            </a:br>
            <a:r>
              <a:rPr lang="es-MX" b="1" dirty="0">
                <a:solidFill>
                  <a:schemeClr val="hlink"/>
                </a:solidFill>
                <a:latin typeface="Trebuchet MS" pitchFamily="34" charset="0"/>
              </a:rPr>
              <a:t>                                                          </a:t>
            </a:r>
            <a:r>
              <a:rPr lang="es-MX" b="1" dirty="0">
                <a:solidFill>
                  <a:srgbClr val="FF0000"/>
                </a:solidFill>
                <a:latin typeface="Trebuchet MS" pitchFamily="34" charset="0"/>
              </a:rPr>
              <a:t>no</a:t>
            </a:r>
            <a:r>
              <a:rPr lang="es-MX" b="1" dirty="0">
                <a:solidFill>
                  <a:schemeClr val="hlink"/>
                </a:solidFill>
                <a:latin typeface="Trebuchet MS" pitchFamily="34" charset="0"/>
              </a:rPr>
              <a:t> del </a:t>
            </a:r>
            <a:r>
              <a:rPr lang="es-MX" b="1" dirty="0">
                <a:solidFill>
                  <a:srgbClr val="FF0000"/>
                </a:solidFill>
                <a:latin typeface="Trebuchet MS" pitchFamily="34" charset="0"/>
              </a:rPr>
              <a:t>acceso</a:t>
            </a:r>
          </a:p>
          <a:p>
            <a:pPr marL="257175" indent="-257175">
              <a:spcBef>
                <a:spcPct val="20000"/>
              </a:spcBef>
              <a:buFontTx/>
              <a:buChar char="•"/>
            </a:pPr>
            <a:endParaRPr lang="es-MX" b="1" dirty="0">
              <a:solidFill>
                <a:srgbClr val="FF0000"/>
              </a:solidFill>
              <a:latin typeface="Trebuchet MS" pitchFamily="34" charset="0"/>
            </a:endParaRPr>
          </a:p>
          <a:p>
            <a:pPr marL="257175" indent="-257175">
              <a:spcBef>
                <a:spcPct val="20000"/>
              </a:spcBef>
              <a:buFontTx/>
              <a:buChar char="•"/>
            </a:pPr>
            <a:endParaRPr lang="es-ES" dirty="0"/>
          </a:p>
        </p:txBody>
      </p:sp>
      <p:sp>
        <p:nvSpPr>
          <p:cNvPr id="89112" name="Rectangle 24"/>
          <p:cNvSpPr>
            <a:spLocks noChangeArrowheads="1"/>
          </p:cNvSpPr>
          <p:nvPr/>
        </p:nvSpPr>
        <p:spPr bwMode="auto">
          <a:xfrm>
            <a:off x="2969581" y="3411742"/>
            <a:ext cx="6174419" cy="5941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257175" indent="-257175">
              <a:spcBef>
                <a:spcPct val="20000"/>
              </a:spcBef>
              <a:buFontTx/>
              <a:buChar char="•"/>
            </a:pPr>
            <a:r>
              <a:rPr lang="es-MX" b="1" dirty="0">
                <a:solidFill>
                  <a:schemeClr val="hlink"/>
                </a:solidFill>
                <a:latin typeface="Trebuchet MS" pitchFamily="34" charset="0"/>
              </a:rPr>
              <a:t>Las prácticas de citación varían mucho por Disciplina</a:t>
            </a:r>
            <a:endParaRPr lang="es-ES" dirty="0">
              <a:latin typeface="Trebuchet MS" pitchFamily="34" charset="0"/>
            </a:endParaRPr>
          </a:p>
        </p:txBody>
      </p:sp>
      <p:sp>
        <p:nvSpPr>
          <p:cNvPr id="89113" name="Rectangle 25"/>
          <p:cNvSpPr>
            <a:spLocks noChangeArrowheads="1"/>
          </p:cNvSpPr>
          <p:nvPr/>
        </p:nvSpPr>
        <p:spPr bwMode="auto">
          <a:xfrm>
            <a:off x="2953642" y="4173547"/>
            <a:ext cx="4968478" cy="5941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257175" indent="-257175">
              <a:spcBef>
                <a:spcPct val="20000"/>
              </a:spcBef>
              <a:buFontTx/>
              <a:buChar char="•"/>
            </a:pPr>
            <a:r>
              <a:rPr lang="es-MX" b="1" dirty="0">
                <a:solidFill>
                  <a:schemeClr val="hlink"/>
                </a:solidFill>
                <a:latin typeface="Trebuchet MS" pitchFamily="34" charset="0"/>
              </a:rPr>
              <a:t>vs </a:t>
            </a:r>
            <a:r>
              <a:rPr lang="es-MX" b="1" dirty="0">
                <a:solidFill>
                  <a:schemeClr val="hlin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</a:rPr>
              <a:t>Lawrence</a:t>
            </a:r>
            <a:r>
              <a:rPr lang="es-MX" b="1" dirty="0">
                <a:solidFill>
                  <a:schemeClr val="hlink"/>
                </a:solidFill>
                <a:latin typeface="Trebuchet MS" pitchFamily="34" charset="0"/>
              </a:rPr>
              <a:t> (2001): calidad homogénea</a:t>
            </a:r>
          </a:p>
          <a:p>
            <a:pPr marL="257175" indent="-257175">
              <a:spcBef>
                <a:spcPct val="20000"/>
              </a:spcBef>
              <a:buFontTx/>
              <a:buChar char="•"/>
            </a:pPr>
            <a:r>
              <a:rPr lang="es-MX" b="1" dirty="0" err="1">
                <a:solidFill>
                  <a:schemeClr val="hlin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</a:rPr>
              <a:t>Seglen</a:t>
            </a:r>
            <a:r>
              <a:rPr lang="es-MX" b="1" dirty="0">
                <a:solidFill>
                  <a:schemeClr val="hlink"/>
                </a:solidFill>
                <a:latin typeface="Trebuchet MS" pitchFamily="34" charset="0"/>
              </a:rPr>
              <a:t>: </a:t>
            </a:r>
            <a:r>
              <a:rPr lang="es-MX" b="1" dirty="0">
                <a:solidFill>
                  <a:srgbClr val="FF0000"/>
                </a:solidFill>
                <a:latin typeface="Trebuchet MS" pitchFamily="34" charset="0"/>
              </a:rPr>
              <a:t>15%</a:t>
            </a:r>
            <a:r>
              <a:rPr lang="es-MX" b="1" dirty="0">
                <a:solidFill>
                  <a:schemeClr val="hlink"/>
                </a:solidFill>
                <a:latin typeface="Trebuchet MS" pitchFamily="34" charset="0"/>
              </a:rPr>
              <a:t> artículos atraen </a:t>
            </a:r>
            <a:r>
              <a:rPr lang="es-MX" b="1" dirty="0">
                <a:solidFill>
                  <a:srgbClr val="FF0000"/>
                </a:solidFill>
                <a:latin typeface="Trebuchet MS" pitchFamily="34" charset="0"/>
              </a:rPr>
              <a:t>50%</a:t>
            </a:r>
            <a:r>
              <a:rPr lang="es-MX" b="1" dirty="0">
                <a:solidFill>
                  <a:schemeClr val="hlink"/>
                </a:solidFill>
                <a:latin typeface="Trebuchet MS" pitchFamily="34" charset="0"/>
              </a:rPr>
              <a:t> de</a:t>
            </a:r>
            <a:br>
              <a:rPr lang="es-MX" b="1" dirty="0">
                <a:solidFill>
                  <a:schemeClr val="hlink"/>
                </a:solidFill>
                <a:latin typeface="Trebuchet MS" pitchFamily="34" charset="0"/>
              </a:rPr>
            </a:br>
            <a:r>
              <a:rPr lang="es-MX" b="1" dirty="0">
                <a:solidFill>
                  <a:schemeClr val="hlink"/>
                </a:solidFill>
                <a:latin typeface="Trebuchet MS" pitchFamily="34" charset="0"/>
              </a:rPr>
              <a:t>                        citas en una revista</a:t>
            </a:r>
            <a:endParaRPr lang="es-ES" dirty="0">
              <a:latin typeface="Trebuchet MS" pitchFamily="34" charset="0"/>
            </a:endParaRPr>
          </a:p>
        </p:txBody>
      </p:sp>
      <p:sp>
        <p:nvSpPr>
          <p:cNvPr id="89114" name="Rectangle 26"/>
          <p:cNvSpPr>
            <a:spLocks noChangeArrowheads="1"/>
          </p:cNvSpPr>
          <p:nvPr/>
        </p:nvSpPr>
        <p:spPr bwMode="auto">
          <a:xfrm>
            <a:off x="2959282" y="5297923"/>
            <a:ext cx="4968478" cy="5941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257175" indent="-257175">
              <a:spcBef>
                <a:spcPct val="20000"/>
              </a:spcBef>
              <a:buFontTx/>
              <a:buChar char="•"/>
            </a:pPr>
            <a:r>
              <a:rPr lang="es-MX" sz="2100" b="1" dirty="0">
                <a:solidFill>
                  <a:schemeClr val="hlink"/>
                </a:solidFill>
              </a:rPr>
              <a:t>Lawrence corregido: Ventaja OA = </a:t>
            </a:r>
            <a:r>
              <a:rPr lang="es-MX" sz="2100" b="1" dirty="0">
                <a:solidFill>
                  <a:srgbClr val="FF0000"/>
                </a:solidFill>
              </a:rPr>
              <a:t>286%</a:t>
            </a:r>
            <a:br>
              <a:rPr lang="es-MX" sz="2100" b="1" dirty="0">
                <a:solidFill>
                  <a:srgbClr val="FF0000"/>
                </a:solidFill>
              </a:rPr>
            </a:br>
            <a:r>
              <a:rPr lang="es-MX" sz="2100" b="1" dirty="0">
                <a:solidFill>
                  <a:srgbClr val="FF0000"/>
                </a:solidFill>
              </a:rPr>
              <a:t>                                                            </a:t>
            </a:r>
            <a:r>
              <a:rPr lang="es-MX" sz="2100" b="1" dirty="0"/>
              <a:t>= 336%</a:t>
            </a:r>
          </a:p>
          <a:p>
            <a:pPr marL="257175" indent="-257175">
              <a:spcBef>
                <a:spcPct val="20000"/>
              </a:spcBef>
            </a:pPr>
            <a:r>
              <a:rPr lang="es-MX" b="1" dirty="0">
                <a:solidFill>
                  <a:srgbClr val="FF0000"/>
                </a:solidFill>
              </a:rPr>
              <a:t/>
            </a:r>
            <a:br>
              <a:rPr lang="es-MX" b="1" dirty="0">
                <a:solidFill>
                  <a:srgbClr val="FF0000"/>
                </a:solidFill>
              </a:rPr>
            </a:br>
            <a:r>
              <a:rPr lang="es-MX" b="1" dirty="0">
                <a:solidFill>
                  <a:srgbClr val="FF0000"/>
                </a:solidFill>
              </a:rPr>
              <a:t>                                                            </a:t>
            </a:r>
          </a:p>
          <a:p>
            <a:pPr marL="257175" indent="-257175">
              <a:spcBef>
                <a:spcPct val="20000"/>
              </a:spcBef>
              <a:buFontTx/>
              <a:buChar char="•"/>
            </a:pPr>
            <a:endParaRPr lang="es-ES" dirty="0">
              <a:solidFill>
                <a:srgbClr val="FF0000"/>
              </a:solidFill>
            </a:endParaRPr>
          </a:p>
        </p:txBody>
      </p:sp>
      <p:sp>
        <p:nvSpPr>
          <p:cNvPr id="89116" name="Line 28"/>
          <p:cNvSpPr>
            <a:spLocks noChangeShapeType="1"/>
          </p:cNvSpPr>
          <p:nvPr/>
        </p:nvSpPr>
        <p:spPr bwMode="auto">
          <a:xfrm flipV="1">
            <a:off x="7062934" y="5378203"/>
            <a:ext cx="560766" cy="27266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sz="1350"/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1016494" y="979271"/>
            <a:ext cx="6172200" cy="485775"/>
          </a:xfrm>
          <a:prstGeom prst="rect">
            <a:avLst/>
          </a:prstGeom>
          <a:solidFill>
            <a:srgbClr val="FF9900"/>
          </a:solidFill>
          <a:ln w="9525">
            <a:noFill/>
            <a:miter lim="800000"/>
            <a:headEnd/>
            <a:tailEnd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 eaLnBrk="0" hangingPunct="0">
              <a:defRPr/>
            </a:pPr>
            <a:r>
              <a:rPr lang="es-MX" sz="3000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  <a:ea typeface="+mj-ea"/>
                <a:cs typeface="+mj-cs"/>
              </a:rPr>
              <a:t>¿Ventaja AA?</a:t>
            </a:r>
            <a:endParaRPr lang="es-ES" sz="3000" b="1" kern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itchFamily="34" charset="0"/>
              <a:ea typeface="+mj-ea"/>
              <a:cs typeface="+mj-cs"/>
            </a:endParaRPr>
          </a:p>
        </p:txBody>
      </p:sp>
      <p:pic>
        <p:nvPicPr>
          <p:cNvPr id="40972" name="Picture 7" descr="open acces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10412" y="857250"/>
            <a:ext cx="890588" cy="890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238159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91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91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112" grpId="0"/>
      <p:bldP spid="89113" grpId="0"/>
      <p:bldP spid="89114" grpId="0"/>
      <p:bldP spid="89116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12 Grupo"/>
          <p:cNvGrpSpPr/>
          <p:nvPr/>
        </p:nvGrpSpPr>
        <p:grpSpPr>
          <a:xfrm>
            <a:off x="129283" y="1776088"/>
            <a:ext cx="3479149" cy="2695952"/>
            <a:chOff x="420952" y="1846555"/>
            <a:chExt cx="4638865" cy="3594602"/>
          </a:xfrm>
        </p:grpSpPr>
        <p:pic>
          <p:nvPicPr>
            <p:cNvPr id="9" name="Picture 4" descr="http://www.thepanamadigest.com/wp-content/uploads/2013/01/latin_america_flags.jp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0952" y="1846555"/>
              <a:ext cx="2962448" cy="35946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" name="Picture 7" descr="open access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2195288" y="2820126"/>
              <a:ext cx="2864529" cy="23042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1" name="CuadroTexto 43"/>
          <p:cNvSpPr txBox="1"/>
          <p:nvPr/>
        </p:nvSpPr>
        <p:spPr>
          <a:xfrm>
            <a:off x="3693683" y="2405967"/>
            <a:ext cx="821725" cy="1685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03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=</a:t>
            </a:r>
          </a:p>
        </p:txBody>
      </p:sp>
      <p:sp>
        <p:nvSpPr>
          <p:cNvPr id="12" name="CuadroTexto 43"/>
          <p:cNvSpPr txBox="1"/>
          <p:nvPr/>
        </p:nvSpPr>
        <p:spPr>
          <a:xfrm>
            <a:off x="4689630" y="2833204"/>
            <a:ext cx="4454371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¿Mayor  citación?</a:t>
            </a:r>
            <a:endParaRPr lang="es-MX" sz="771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65111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1 CuadroTexto"/>
          <p:cNvSpPr txBox="1"/>
          <p:nvPr/>
        </p:nvSpPr>
        <p:spPr>
          <a:xfrm>
            <a:off x="1174364" y="2904232"/>
            <a:ext cx="8123177" cy="900246"/>
          </a:xfrm>
          <a:prstGeom prst="rect">
            <a:avLst/>
          </a:prstGeom>
          <a:noFill/>
          <a:ln>
            <a:noFill/>
          </a:ln>
        </p:spPr>
        <p:txBody>
          <a:bodyPr vert="horz" wrap="square" lIns="68580" tIns="34290" rIns="68580" bIns="34290" anchor="t" anchorCtr="1" compatLnSpc="1">
            <a:spAutoFit/>
          </a:bodyPr>
          <a:lstStyle/>
          <a:p>
            <a:pPr algn="ctr" defTabSz="68580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MX" sz="5400" b="1">
                <a:solidFill>
                  <a:srgbClr val="7F7F7F"/>
                </a:solidFill>
                <a:effectLst>
                  <a:outerShdw dist="38096" dir="2700000">
                    <a:srgbClr val="000000"/>
                  </a:outerShdw>
                </a:effectLst>
                <a:latin typeface="Courier New" pitchFamily="49"/>
                <a:cs typeface="Courier New" pitchFamily="49"/>
              </a:rPr>
              <a:t>Ciencia periférica</a:t>
            </a:r>
          </a:p>
        </p:txBody>
      </p:sp>
      <p:sp>
        <p:nvSpPr>
          <p:cNvPr id="4" name="11 CuadroTexto"/>
          <p:cNvSpPr txBox="1"/>
          <p:nvPr/>
        </p:nvSpPr>
        <p:spPr>
          <a:xfrm>
            <a:off x="621622" y="4104862"/>
            <a:ext cx="9041642" cy="1731243"/>
          </a:xfrm>
          <a:prstGeom prst="rect">
            <a:avLst/>
          </a:prstGeom>
          <a:noFill/>
          <a:ln>
            <a:noFill/>
          </a:ln>
        </p:spPr>
        <p:txBody>
          <a:bodyPr vert="horz" wrap="square" lIns="68580" tIns="34290" rIns="68580" bIns="34290" anchor="t" anchorCtr="1" compatLnSpc="1">
            <a:spAutoFit/>
          </a:bodyPr>
          <a:lstStyle/>
          <a:p>
            <a:pPr algn="ctr" defTabSz="68580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MX" sz="5400" b="1">
                <a:solidFill>
                  <a:srgbClr val="7F7F7F"/>
                </a:solidFill>
                <a:effectLst>
                  <a:outerShdw dist="38096" dir="2700000">
                    <a:srgbClr val="000000"/>
                  </a:outerShdw>
                </a:effectLst>
                <a:latin typeface="Courier New" pitchFamily="49"/>
                <a:cs typeface="Courier New" pitchFamily="49"/>
              </a:rPr>
              <a:t>Revistas no </a:t>
            </a:r>
            <a:br>
              <a:rPr lang="es-MX" sz="5400" b="1">
                <a:solidFill>
                  <a:srgbClr val="7F7F7F"/>
                </a:solidFill>
                <a:effectLst>
                  <a:outerShdw dist="38096" dir="2700000">
                    <a:srgbClr val="000000"/>
                  </a:outerShdw>
                </a:effectLst>
                <a:latin typeface="Courier New" pitchFamily="49"/>
                <a:cs typeface="Courier New" pitchFamily="49"/>
              </a:rPr>
            </a:br>
            <a:r>
              <a:rPr lang="es-MX" sz="5400" b="1">
                <a:solidFill>
                  <a:srgbClr val="7F7F7F"/>
                </a:solidFill>
                <a:effectLst>
                  <a:outerShdw dist="38096" dir="2700000">
                    <a:srgbClr val="000000"/>
                  </a:outerShdw>
                </a:effectLst>
                <a:latin typeface="Courier New" pitchFamily="49"/>
                <a:cs typeface="Courier New" pitchFamily="49"/>
              </a:rPr>
              <a:t>ISI-Scopus</a:t>
            </a:r>
          </a:p>
        </p:txBody>
      </p:sp>
      <p:grpSp>
        <p:nvGrpSpPr>
          <p:cNvPr id="6" name="Grupo 2"/>
          <p:cNvGrpSpPr/>
          <p:nvPr/>
        </p:nvGrpSpPr>
        <p:grpSpPr>
          <a:xfrm>
            <a:off x="1174364" y="1482892"/>
            <a:ext cx="8778322" cy="4517858"/>
            <a:chOff x="1531016" y="1899894"/>
            <a:chExt cx="11704429" cy="4956614"/>
          </a:xfrm>
        </p:grpSpPr>
        <p:pic>
          <p:nvPicPr>
            <p:cNvPr id="7" name="Picture 4"/>
            <p:cNvPicPr>
              <a:picLocks noChangeAspect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>
            <a:xfrm>
              <a:off x="1531016" y="1899894"/>
              <a:ext cx="10626187" cy="4956614"/>
            </a:xfrm>
            <a:prstGeom prst="rect">
              <a:avLst/>
            </a:prstGeom>
            <a:noFill/>
            <a:ln>
              <a:noFill/>
            </a:ln>
            <a:effectLst>
              <a:outerShdw dist="317497" dir="5400000" algn="tl">
                <a:srgbClr val="000000">
                  <a:alpha val="15000"/>
                </a:srgbClr>
              </a:outerShdw>
            </a:effectLst>
          </p:spPr>
        </p:pic>
        <p:sp>
          <p:nvSpPr>
            <p:cNvPr id="8" name="9 CuadroTexto"/>
            <p:cNvSpPr txBox="1"/>
            <p:nvPr/>
          </p:nvSpPr>
          <p:spPr>
            <a:xfrm>
              <a:off x="9083265" y="3991593"/>
              <a:ext cx="4152180" cy="278575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68580" tIns="34290" rIns="68580" bIns="34290" anchor="t" anchorCtr="0" compatLnSpc="1">
              <a:spAutoFit/>
            </a:bodyPr>
            <a:lstStyle/>
            <a:p>
              <a:pPr defTabSz="6858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s-MX" sz="1200" b="1" i="1">
                  <a:solidFill>
                    <a:srgbClr val="000000"/>
                  </a:solidFill>
                  <a:latin typeface="Calibri"/>
                </a:rPr>
                <a:t>Scientific American </a:t>
              </a:r>
              <a:r>
                <a:rPr lang="es-MX" sz="1200" b="1">
                  <a:solidFill>
                    <a:srgbClr val="000000"/>
                  </a:solidFill>
                  <a:latin typeface="Calibri"/>
                </a:rPr>
                <a:t>August 1995</a:t>
              </a:r>
            </a:p>
          </p:txBody>
        </p:sp>
      </p:grpSp>
      <p:sp>
        <p:nvSpPr>
          <p:cNvPr id="9" name="10 CuadroTexto"/>
          <p:cNvSpPr txBox="1"/>
          <p:nvPr/>
        </p:nvSpPr>
        <p:spPr>
          <a:xfrm>
            <a:off x="1354866" y="4140902"/>
            <a:ext cx="7762166" cy="99257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vert="horz" wrap="square" lIns="68580" tIns="34290" rIns="68580" bIns="34290" anchor="t" anchorCtr="1" compatLnSpc="1">
            <a:spAutoFit/>
          </a:bodyPr>
          <a:lstStyle/>
          <a:p>
            <a:pPr algn="ctr" defTabSz="68580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MX" sz="6000" b="1" dirty="0">
                <a:solidFill>
                  <a:srgbClr val="7F7F7F"/>
                </a:solidFill>
                <a:effectLst>
                  <a:outerShdw dist="38096" dir="2700000">
                    <a:srgbClr val="000000"/>
                  </a:outerShdw>
                </a:effectLst>
                <a:latin typeface="Courier New" pitchFamily="49"/>
                <a:cs typeface="Courier New" pitchFamily="49"/>
              </a:rPr>
              <a:t>Ciencia perdida</a:t>
            </a:r>
          </a:p>
        </p:txBody>
      </p:sp>
      <p:pic>
        <p:nvPicPr>
          <p:cNvPr id="10" name="Picture 4" descr="http://www.thepanamadigest.com/wp-content/uploads/2013/01/latin_america_flags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1" y="908986"/>
            <a:ext cx="1481204" cy="207168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3929442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/>
          </p:cNvSpPr>
          <p:nvPr>
            <p:ph type="title" idx="4294967295"/>
          </p:nvPr>
        </p:nvSpPr>
        <p:spPr>
          <a:xfrm>
            <a:off x="1" y="2"/>
            <a:ext cx="6911975" cy="765175"/>
          </a:xfrm>
          <a:solidFill>
            <a:srgbClr val="008000"/>
          </a:solidFill>
        </p:spPr>
        <p:txBody>
          <a:bodyPr anchor="b"/>
          <a:lstStyle/>
          <a:p>
            <a:pPr eaLnBrk="1" hangingPunct="1"/>
            <a:r>
              <a:rPr lang="es-MX" sz="2000" b="1" smtClean="0">
                <a:latin typeface="Trebuchet MS" pitchFamily="34" charset="0"/>
              </a:rPr>
              <a:t>Académico / México / Acceso libre / Evaluado / Revisado por colegas</a:t>
            </a:r>
            <a:endParaRPr lang="es-ES" sz="2000" b="1" smtClean="0">
              <a:latin typeface="Trebuchet MS" pitchFamily="34" charset="0"/>
            </a:endParaRPr>
          </a:p>
        </p:txBody>
      </p:sp>
      <p:sp>
        <p:nvSpPr>
          <p:cNvPr id="19459" name="Rectangle 3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marL="0" indent="0" eaLnBrk="1" hangingPunct="1"/>
            <a:endParaRPr lang="es-MX" smtClean="0"/>
          </a:p>
        </p:txBody>
      </p:sp>
      <p:pic>
        <p:nvPicPr>
          <p:cNvPr id="19460" name="Picture 4"/>
          <p:cNvPicPr>
            <a:picLocks noChangeAspect="1" noChangeArrowheads="1"/>
          </p:cNvPicPr>
          <p:nvPr/>
        </p:nvPicPr>
        <p:blipFill>
          <a:blip r:embed="rId2" cstate="print"/>
          <a:srcRect l="1270" t="5707" r="3125" b="6683"/>
          <a:stretch>
            <a:fillRect/>
          </a:stretch>
        </p:blipFill>
        <p:spPr bwMode="auto">
          <a:xfrm>
            <a:off x="0" y="765177"/>
            <a:ext cx="9144000" cy="6092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461" name="Rectangle 6"/>
          <p:cNvSpPr>
            <a:spLocks noChangeArrowheads="1"/>
          </p:cNvSpPr>
          <p:nvPr/>
        </p:nvSpPr>
        <p:spPr bwMode="auto">
          <a:xfrm>
            <a:off x="6948489" y="2"/>
            <a:ext cx="2195512" cy="83661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pic>
        <p:nvPicPr>
          <p:cNvPr id="19462" name="Picture 7" descr="logo-ulrichsweb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48489" y="0"/>
            <a:ext cx="2195512" cy="82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ipse 1"/>
          <p:cNvSpPr/>
          <p:nvPr/>
        </p:nvSpPr>
        <p:spPr>
          <a:xfrm>
            <a:off x="500063" y="0"/>
            <a:ext cx="6200775" cy="6553200"/>
          </a:xfrm>
          <a:prstGeom prst="ellipse">
            <a:avLst/>
          </a:prstGeom>
          <a:solidFill>
            <a:srgbClr val="C00000"/>
          </a:solidFill>
          <a:effectLst>
            <a:outerShdw blurRad="50800" dist="177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6" name="Picture 2" descr="http://t2.gstatic.com/images?q=tbn:CDy-FcvCj8jzIM:http://www.caicyt.gov.ar/reunion-latindex/imagenes/logo_latindex.gif/imag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84745" y="622300"/>
            <a:ext cx="1029891" cy="1492250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998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CuadroTexto 7"/>
          <p:cNvSpPr txBox="1"/>
          <p:nvPr/>
        </p:nvSpPr>
        <p:spPr>
          <a:xfrm>
            <a:off x="2948334" y="563260"/>
            <a:ext cx="230196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b="1" dirty="0" smtClean="0">
                <a:solidFill>
                  <a:schemeClr val="bg1">
                    <a:lumMod val="95000"/>
                  </a:schemeClr>
                </a:solidFill>
              </a:rPr>
              <a:t>Directorio  23,000 </a:t>
            </a:r>
            <a:endParaRPr lang="es-MX" sz="28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0" name="Elipse 9"/>
          <p:cNvSpPr/>
          <p:nvPr/>
        </p:nvSpPr>
        <p:spPr>
          <a:xfrm>
            <a:off x="1278227" y="1027440"/>
            <a:ext cx="4661484" cy="5486400"/>
          </a:xfrm>
          <a:prstGeom prst="ellipse">
            <a:avLst/>
          </a:prstGeom>
          <a:solidFill>
            <a:srgbClr val="C00000"/>
          </a:solidFill>
          <a:ln w="57150">
            <a:solidFill>
              <a:schemeClr val="bg1">
                <a:lumMod val="95000"/>
              </a:schemeClr>
            </a:solidFill>
          </a:ln>
          <a:effectLst>
            <a:outerShdw blurRad="50800" dist="177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1" name="Picture 2" descr="http://t2.gstatic.com/images?q=tbn:CDy-FcvCj8jzIM:http://www.caicyt.gov.ar/reunion-latindex/imagenes/logo_latindex.gif/imag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18443" y="1990725"/>
            <a:ext cx="1029891" cy="1492250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998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CuadroTexto 11"/>
          <p:cNvSpPr txBox="1"/>
          <p:nvPr/>
        </p:nvSpPr>
        <p:spPr>
          <a:xfrm>
            <a:off x="2820939" y="1428145"/>
            <a:ext cx="230196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b="1" dirty="0" smtClean="0">
                <a:solidFill>
                  <a:schemeClr val="bg1">
                    <a:lumMod val="95000"/>
                  </a:schemeClr>
                </a:solidFill>
              </a:rPr>
              <a:t>Catálogo + 8,000 </a:t>
            </a:r>
            <a:endParaRPr lang="es-MX" sz="28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3" name="Elipse 12"/>
          <p:cNvSpPr/>
          <p:nvPr/>
        </p:nvSpPr>
        <p:spPr>
          <a:xfrm>
            <a:off x="1784745" y="2153911"/>
            <a:ext cx="3755797" cy="4352925"/>
          </a:xfrm>
          <a:prstGeom prst="ellipse">
            <a:avLst/>
          </a:prstGeom>
          <a:solidFill>
            <a:srgbClr val="C00000"/>
          </a:solidFill>
          <a:ln w="57150">
            <a:solidFill>
              <a:schemeClr val="bg1">
                <a:lumMod val="95000"/>
              </a:schemeClr>
            </a:solidFill>
          </a:ln>
          <a:effectLst>
            <a:outerShdw blurRad="50800" dist="177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4" name="Picture 12" descr="http://132.248.9.1:8991/exlibris/aleph/u21_1/alephe/www_f_spa/icon/images/logoClase_0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1003" y="3241020"/>
            <a:ext cx="797894" cy="1172090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rig="threePt" dir="t"/>
          </a:scene3d>
          <a:sp3d>
            <a:bevelT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4" descr="http://periodica.unam.mx/exlibris/aleph/u21_1/alephe/www_f_spa/icon/images/logoPeriodica_00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2643" y="3219656"/>
            <a:ext cx="997365" cy="1193454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rig="threePt" dir="t"/>
          </a:scene3d>
          <a:sp3d>
            <a:bevelT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CuadroTexto 15"/>
          <p:cNvSpPr txBox="1"/>
          <p:nvPr/>
        </p:nvSpPr>
        <p:spPr>
          <a:xfrm>
            <a:off x="3268584" y="2595164"/>
            <a:ext cx="12314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b="1" dirty="0" smtClean="0">
                <a:solidFill>
                  <a:schemeClr val="bg1">
                    <a:lumMod val="95000"/>
                  </a:schemeClr>
                </a:solidFill>
              </a:rPr>
              <a:t>3,400</a:t>
            </a:r>
            <a:endParaRPr lang="es-MX" sz="28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7" name="Elipse 16"/>
          <p:cNvSpPr/>
          <p:nvPr/>
        </p:nvSpPr>
        <p:spPr>
          <a:xfrm>
            <a:off x="2212451" y="3320930"/>
            <a:ext cx="2635857" cy="3148321"/>
          </a:xfrm>
          <a:prstGeom prst="ellipse">
            <a:avLst/>
          </a:prstGeom>
          <a:solidFill>
            <a:srgbClr val="C00000"/>
          </a:solidFill>
          <a:ln w="57150">
            <a:solidFill>
              <a:schemeClr val="bg1">
                <a:lumMod val="95000"/>
              </a:schemeClr>
            </a:solidFill>
          </a:ln>
          <a:effectLst>
            <a:outerShdw blurRad="50800" dist="177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8" name="Picture 22" descr="logo_scielo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831054" y="4227845"/>
            <a:ext cx="1411769" cy="10536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19" name="CuadroTexto 18"/>
          <p:cNvSpPr txBox="1"/>
          <p:nvPr/>
        </p:nvSpPr>
        <p:spPr>
          <a:xfrm>
            <a:off x="3217100" y="3631783"/>
            <a:ext cx="12108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b="1" dirty="0" smtClean="0">
                <a:solidFill>
                  <a:schemeClr val="bg1">
                    <a:lumMod val="95000"/>
                  </a:schemeClr>
                </a:solidFill>
              </a:rPr>
              <a:t>1,200</a:t>
            </a:r>
            <a:endParaRPr lang="es-MX" sz="28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0" name="Elipse 19"/>
          <p:cNvSpPr/>
          <p:nvPr/>
        </p:nvSpPr>
        <p:spPr>
          <a:xfrm>
            <a:off x="2601549" y="4271468"/>
            <a:ext cx="1857662" cy="2168586"/>
          </a:xfrm>
          <a:prstGeom prst="ellipse">
            <a:avLst/>
          </a:prstGeom>
          <a:solidFill>
            <a:srgbClr val="C00000"/>
          </a:solidFill>
          <a:ln w="57150">
            <a:solidFill>
              <a:schemeClr val="bg1">
                <a:lumMod val="95000"/>
              </a:schemeClr>
            </a:solidFill>
          </a:ln>
          <a:effectLst>
            <a:outerShdw blurRad="50800" dist="177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22" name="Imagen 2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5186" y="5224636"/>
            <a:ext cx="810387" cy="719328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23" name="CuadroTexto 22"/>
          <p:cNvSpPr txBox="1"/>
          <p:nvPr/>
        </p:nvSpPr>
        <p:spPr>
          <a:xfrm>
            <a:off x="3328897" y="4694411"/>
            <a:ext cx="9158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b="1" dirty="0" smtClean="0">
                <a:solidFill>
                  <a:schemeClr val="bg1">
                    <a:lumMod val="95000"/>
                  </a:schemeClr>
                </a:solidFill>
              </a:rPr>
              <a:t>130</a:t>
            </a:r>
            <a:endParaRPr lang="es-MX" sz="2800" b="1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5945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/>
      <p:bldP spid="13" grpId="0" animBg="1"/>
      <p:bldP spid="16" grpId="0"/>
      <p:bldP spid="17" grpId="0" animBg="1"/>
      <p:bldP spid="19" grpId="0"/>
      <p:bldP spid="20" grpId="0" animBg="1"/>
      <p:bldP spid="23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Text Box 2"/>
          <p:cNvSpPr txBox="1">
            <a:spLocks noChangeArrowheads="1"/>
          </p:cNvSpPr>
          <p:nvPr/>
        </p:nvSpPr>
        <p:spPr bwMode="auto">
          <a:xfrm>
            <a:off x="3302794" y="549275"/>
            <a:ext cx="5085629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s-MX" sz="3200" b="1" dirty="0">
                <a:solidFill>
                  <a:srgbClr val="CC0000"/>
                </a:solidFill>
                <a:latin typeface="Trebuchet MS" pitchFamily="34" charset="0"/>
                <a:hlinkClick r:id="rId2"/>
              </a:rPr>
              <a:t>http://www.latindex.org</a:t>
            </a:r>
            <a:endParaRPr lang="es-ES" sz="3200" b="1" dirty="0">
              <a:solidFill>
                <a:srgbClr val="CC0000"/>
              </a:solidFill>
              <a:latin typeface="Trebuchet MS" pitchFamily="34" charset="0"/>
            </a:endParaRPr>
          </a:p>
        </p:txBody>
      </p:sp>
      <p:sp>
        <p:nvSpPr>
          <p:cNvPr id="122883" name="Text Box 3"/>
          <p:cNvSpPr txBox="1">
            <a:spLocks noChangeArrowheads="1"/>
          </p:cNvSpPr>
          <p:nvPr/>
        </p:nvSpPr>
        <p:spPr bwMode="auto">
          <a:xfrm>
            <a:off x="3356373" y="2420940"/>
            <a:ext cx="4644628" cy="57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s-MX" sz="3200" b="1" dirty="0">
                <a:solidFill>
                  <a:srgbClr val="CC0000"/>
                </a:solidFill>
                <a:latin typeface="Trebuchet MS" pitchFamily="34" charset="0"/>
                <a:hlinkClick r:id="rId3"/>
              </a:rPr>
              <a:t>http://clase.unam.mx</a:t>
            </a:r>
            <a:endParaRPr lang="es-ES" sz="3200" b="1" dirty="0">
              <a:solidFill>
                <a:srgbClr val="CC0000"/>
              </a:solidFill>
              <a:latin typeface="Trebuchet MS" pitchFamily="34" charset="0"/>
            </a:endParaRPr>
          </a:p>
        </p:txBody>
      </p:sp>
      <p:sp>
        <p:nvSpPr>
          <p:cNvPr id="122884" name="Text Box 4"/>
          <p:cNvSpPr txBox="1">
            <a:spLocks noChangeArrowheads="1"/>
          </p:cNvSpPr>
          <p:nvPr/>
        </p:nvSpPr>
        <p:spPr bwMode="auto">
          <a:xfrm>
            <a:off x="3492105" y="5734050"/>
            <a:ext cx="5112343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s-MX" sz="3600" b="1" dirty="0">
                <a:solidFill>
                  <a:srgbClr val="CC0000"/>
                </a:solidFill>
                <a:latin typeface="Trebuchet MS" pitchFamily="34" charset="0"/>
                <a:hlinkClick r:id="rId4"/>
              </a:rPr>
              <a:t>http://www.scielo.org</a:t>
            </a:r>
            <a:endParaRPr lang="es-ES" sz="3600" b="1" dirty="0">
              <a:solidFill>
                <a:srgbClr val="CC0000"/>
              </a:solidFill>
              <a:latin typeface="Trebuchet MS" pitchFamily="34" charset="0"/>
            </a:endParaRPr>
          </a:p>
        </p:txBody>
      </p:sp>
      <p:sp>
        <p:nvSpPr>
          <p:cNvPr id="122885" name="Text Box 5"/>
          <p:cNvSpPr txBox="1">
            <a:spLocks noChangeArrowheads="1"/>
          </p:cNvSpPr>
          <p:nvPr/>
        </p:nvSpPr>
        <p:spPr bwMode="auto">
          <a:xfrm>
            <a:off x="3275410" y="3933825"/>
            <a:ext cx="525703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s-MX" sz="3200" b="1" dirty="0">
                <a:solidFill>
                  <a:srgbClr val="CC0000"/>
                </a:solidFill>
                <a:latin typeface="Trebuchet MS" pitchFamily="34" charset="0"/>
                <a:hlinkClick r:id="rId5"/>
              </a:rPr>
              <a:t>http://periodica.unam.mx</a:t>
            </a:r>
            <a:endParaRPr lang="es-ES" sz="3200" b="1" dirty="0">
              <a:solidFill>
                <a:srgbClr val="CC0000"/>
              </a:solidFill>
              <a:latin typeface="Trebuchet MS" pitchFamily="34" charset="0"/>
            </a:endParaRPr>
          </a:p>
        </p:txBody>
      </p:sp>
      <p:pic>
        <p:nvPicPr>
          <p:cNvPr id="59398" name="Picture 6" descr="LOGOLatindex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143000" y="476252"/>
            <a:ext cx="1685925" cy="695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887" name="Picture 7" descr="clase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285875" y="1897063"/>
            <a:ext cx="1243013" cy="1384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2888" name="Picture 8" descr="periodica2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143001" y="3357565"/>
            <a:ext cx="1646635" cy="13668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2889" name="Picture 9" descr="logo_scielo2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928689" y="5186364"/>
            <a:ext cx="2240756" cy="1671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64074691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4" presetClass="entr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28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28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228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228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28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54" presetClass="entr" presetSubtype="0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28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28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228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28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28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4" presetClass="entr" presetSubtype="0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228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228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228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228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28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4" presetClass="entr" presetSubtype="0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228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228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228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228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28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4" presetClass="entr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228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228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228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228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228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4" presetClass="entr" presetSubtype="0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228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228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228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228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228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883" grpId="0"/>
      <p:bldP spid="122884" grpId="0"/>
      <p:bldP spid="122885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2" name="Picture 2" descr="LOGOLatindex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5800" y="495302"/>
            <a:ext cx="1685925" cy="695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4931" name="Picture 3" descr="clase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28687" y="1916113"/>
            <a:ext cx="1243013" cy="1384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4932" name="Picture 4" descr="periodica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28664" y="3376615"/>
            <a:ext cx="1646635" cy="13668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4933" name="Picture 5" descr="logo_scielo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85776" y="5186364"/>
            <a:ext cx="2240756" cy="1671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4934" name="Line 6"/>
          <p:cNvSpPr>
            <a:spLocks noChangeShapeType="1"/>
          </p:cNvSpPr>
          <p:nvPr/>
        </p:nvSpPr>
        <p:spPr bwMode="auto">
          <a:xfrm>
            <a:off x="2897981" y="908050"/>
            <a:ext cx="647700" cy="0"/>
          </a:xfrm>
          <a:prstGeom prst="line">
            <a:avLst/>
          </a:prstGeom>
          <a:noFill/>
          <a:ln w="136525">
            <a:solidFill>
              <a:srgbClr val="FF99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s-MX"/>
          </a:p>
        </p:txBody>
      </p:sp>
      <p:sp>
        <p:nvSpPr>
          <p:cNvPr id="124935" name="Line 7"/>
          <p:cNvSpPr>
            <a:spLocks noChangeShapeType="1"/>
          </p:cNvSpPr>
          <p:nvPr/>
        </p:nvSpPr>
        <p:spPr bwMode="auto">
          <a:xfrm>
            <a:off x="2627710" y="4075113"/>
            <a:ext cx="647700" cy="0"/>
          </a:xfrm>
          <a:prstGeom prst="line">
            <a:avLst/>
          </a:prstGeom>
          <a:noFill/>
          <a:ln w="136525">
            <a:solidFill>
              <a:srgbClr val="FF99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s-MX"/>
          </a:p>
        </p:txBody>
      </p:sp>
      <p:sp>
        <p:nvSpPr>
          <p:cNvPr id="124936" name="Line 8"/>
          <p:cNvSpPr>
            <a:spLocks noChangeShapeType="1"/>
          </p:cNvSpPr>
          <p:nvPr/>
        </p:nvSpPr>
        <p:spPr bwMode="auto">
          <a:xfrm>
            <a:off x="2627710" y="2779713"/>
            <a:ext cx="647700" cy="0"/>
          </a:xfrm>
          <a:prstGeom prst="line">
            <a:avLst/>
          </a:prstGeom>
          <a:noFill/>
          <a:ln w="136525">
            <a:solidFill>
              <a:srgbClr val="FF99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s-MX"/>
          </a:p>
        </p:txBody>
      </p:sp>
      <p:sp>
        <p:nvSpPr>
          <p:cNvPr id="124937" name="Line 9"/>
          <p:cNvSpPr>
            <a:spLocks noChangeShapeType="1"/>
          </p:cNvSpPr>
          <p:nvPr/>
        </p:nvSpPr>
        <p:spPr bwMode="auto">
          <a:xfrm>
            <a:off x="2843213" y="6164263"/>
            <a:ext cx="647700" cy="0"/>
          </a:xfrm>
          <a:prstGeom prst="line">
            <a:avLst/>
          </a:prstGeom>
          <a:noFill/>
          <a:ln w="136525">
            <a:solidFill>
              <a:srgbClr val="FF99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s-MX"/>
          </a:p>
        </p:txBody>
      </p:sp>
      <p:pic>
        <p:nvPicPr>
          <p:cNvPr id="124938" name="Picture 10" descr="188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545681" y="2"/>
            <a:ext cx="1290638" cy="2016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4939" name="Text Box 11"/>
          <p:cNvSpPr txBox="1">
            <a:spLocks noChangeArrowheads="1"/>
          </p:cNvSpPr>
          <p:nvPr/>
        </p:nvSpPr>
        <p:spPr bwMode="auto">
          <a:xfrm>
            <a:off x="5112545" y="549275"/>
            <a:ext cx="2888456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s-MX" sz="3200" b="1">
                <a:solidFill>
                  <a:srgbClr val="CC0000"/>
                </a:solidFill>
                <a:latin typeface="Trebuchet MS" pitchFamily="34" charset="0"/>
              </a:rPr>
              <a:t>Datos de la revista</a:t>
            </a:r>
            <a:endParaRPr lang="es-ES" sz="3200" b="1">
              <a:solidFill>
                <a:srgbClr val="CC0000"/>
              </a:solidFill>
              <a:latin typeface="Trebuchet MS" pitchFamily="34" charset="0"/>
            </a:endParaRPr>
          </a:p>
        </p:txBody>
      </p:sp>
      <p:sp>
        <p:nvSpPr>
          <p:cNvPr id="124940" name="Text Box 12"/>
          <p:cNvSpPr txBox="1">
            <a:spLocks noChangeArrowheads="1"/>
          </p:cNvSpPr>
          <p:nvPr/>
        </p:nvSpPr>
        <p:spPr bwMode="auto">
          <a:xfrm>
            <a:off x="4895851" y="2205040"/>
            <a:ext cx="2888456" cy="695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70000"/>
              </a:lnSpc>
              <a:spcBef>
                <a:spcPct val="50000"/>
              </a:spcBef>
            </a:pPr>
            <a:r>
              <a:rPr lang="es-MX" sz="2800" b="1">
                <a:solidFill>
                  <a:srgbClr val="CC0000"/>
                </a:solidFill>
                <a:latin typeface="Trebuchet MS" pitchFamily="34" charset="0"/>
              </a:rPr>
              <a:t>Datos de los artículos</a:t>
            </a:r>
            <a:endParaRPr lang="es-ES" sz="2800" b="1">
              <a:solidFill>
                <a:srgbClr val="CC0000"/>
              </a:solidFill>
              <a:latin typeface="Trebuchet MS" pitchFamily="34" charset="0"/>
            </a:endParaRPr>
          </a:p>
        </p:txBody>
      </p:sp>
      <p:pic>
        <p:nvPicPr>
          <p:cNvPr id="124941" name="Picture 13" descr="20-2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545681" y="2205038"/>
            <a:ext cx="1404938" cy="2087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4942" name="Text Box 14"/>
          <p:cNvSpPr txBox="1">
            <a:spLocks noChangeArrowheads="1"/>
          </p:cNvSpPr>
          <p:nvPr/>
        </p:nvSpPr>
        <p:spPr bwMode="auto">
          <a:xfrm>
            <a:off x="5922169" y="2708275"/>
            <a:ext cx="377429" cy="433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70000"/>
              </a:lnSpc>
              <a:spcBef>
                <a:spcPct val="50000"/>
              </a:spcBef>
            </a:pPr>
            <a:r>
              <a:rPr lang="es-MX" sz="3200" b="1">
                <a:solidFill>
                  <a:srgbClr val="CC0000"/>
                </a:solidFill>
                <a:latin typeface="Trebuchet MS" pitchFamily="34" charset="0"/>
              </a:rPr>
              <a:t>+</a:t>
            </a:r>
            <a:endParaRPr lang="es-ES" sz="3200" b="1">
              <a:solidFill>
                <a:srgbClr val="CC0000"/>
              </a:solidFill>
              <a:latin typeface="Trebuchet MS" pitchFamily="34" charset="0"/>
            </a:endParaRPr>
          </a:p>
        </p:txBody>
      </p:sp>
      <p:sp>
        <p:nvSpPr>
          <p:cNvPr id="124943" name="Text Box 15"/>
          <p:cNvSpPr txBox="1">
            <a:spLocks noChangeArrowheads="1"/>
          </p:cNvSpPr>
          <p:nvPr/>
        </p:nvSpPr>
        <p:spPr bwMode="auto">
          <a:xfrm>
            <a:off x="5004197" y="3284538"/>
            <a:ext cx="2509838" cy="14711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70000"/>
              </a:lnSpc>
              <a:spcBef>
                <a:spcPct val="50000"/>
              </a:spcBef>
            </a:pPr>
            <a:r>
              <a:rPr lang="es-MX" sz="3200" b="1">
                <a:solidFill>
                  <a:srgbClr val="CC0000"/>
                </a:solidFill>
                <a:latin typeface="Trebuchet MS" pitchFamily="34" charset="0"/>
              </a:rPr>
              <a:t>Texto completo de los artículos</a:t>
            </a:r>
            <a:endParaRPr lang="es-ES" sz="3200" b="1">
              <a:solidFill>
                <a:srgbClr val="CC0000"/>
              </a:solidFill>
              <a:latin typeface="Trebuchet MS" pitchFamily="34" charset="0"/>
            </a:endParaRPr>
          </a:p>
        </p:txBody>
      </p:sp>
      <p:pic>
        <p:nvPicPr>
          <p:cNvPr id="124944" name="Picture 16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545681" y="4410077"/>
            <a:ext cx="1458516" cy="2447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4945" name="Text Box 17"/>
          <p:cNvSpPr txBox="1">
            <a:spLocks noChangeArrowheads="1"/>
          </p:cNvSpPr>
          <p:nvPr/>
        </p:nvSpPr>
        <p:spPr bwMode="auto">
          <a:xfrm>
            <a:off x="5219700" y="5300663"/>
            <a:ext cx="2509838" cy="14711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70000"/>
              </a:lnSpc>
              <a:spcBef>
                <a:spcPct val="50000"/>
              </a:spcBef>
            </a:pPr>
            <a:r>
              <a:rPr lang="es-MX" sz="3200" b="1">
                <a:solidFill>
                  <a:srgbClr val="CC0000"/>
                </a:solidFill>
                <a:latin typeface="Trebuchet MS" pitchFamily="34" charset="0"/>
              </a:rPr>
              <a:t>Texto completo de los artículos</a:t>
            </a:r>
            <a:endParaRPr lang="es-ES" sz="3200" b="1">
              <a:solidFill>
                <a:srgbClr val="CC0000"/>
              </a:solidFill>
              <a:latin typeface="Trebuchet MS" pitchFamily="34" charset="0"/>
            </a:endParaRPr>
          </a:p>
        </p:txBody>
      </p:sp>
      <p:sp>
        <p:nvSpPr>
          <p:cNvPr id="124946" name="Text Box 18"/>
          <p:cNvSpPr txBox="1">
            <a:spLocks noChangeArrowheads="1"/>
          </p:cNvSpPr>
          <p:nvPr/>
        </p:nvSpPr>
        <p:spPr bwMode="auto">
          <a:xfrm>
            <a:off x="3545682" y="19052"/>
            <a:ext cx="4312444" cy="2055813"/>
          </a:xfrm>
          <a:prstGeom prst="rect">
            <a:avLst/>
          </a:prstGeom>
          <a:solidFill>
            <a:srgbClr val="C00000"/>
          </a:solidFill>
          <a:ln w="9525">
            <a:noFill/>
            <a:miter lim="800000"/>
            <a:headEnd/>
            <a:tailEnd/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>
            <a:spAutoFit/>
          </a:bodyPr>
          <a:lstStyle/>
          <a:p>
            <a:pPr algn="ctr">
              <a:lnSpc>
                <a:spcPct val="120000"/>
              </a:lnSpc>
              <a:spcBef>
                <a:spcPct val="50000"/>
              </a:spcBef>
              <a:defRPr/>
            </a:pPr>
            <a:r>
              <a:rPr lang="es-MX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DIRECTORIO </a:t>
            </a:r>
            <a:r>
              <a:rPr lang="es-MX" sz="4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DE REVISTAS</a:t>
            </a:r>
            <a:endParaRPr lang="es-MX" sz="4800" b="1" dirty="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 algn="ctr">
              <a:lnSpc>
                <a:spcPct val="120000"/>
              </a:lnSpc>
              <a:spcBef>
                <a:spcPct val="50000"/>
              </a:spcBef>
              <a:defRPr/>
            </a:pPr>
            <a:endParaRPr lang="es-ES" sz="800" b="1" dirty="0">
              <a:solidFill>
                <a:srgbClr val="CC00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pitchFamily="34" charset="0"/>
            </a:endParaRPr>
          </a:p>
        </p:txBody>
      </p:sp>
      <p:sp>
        <p:nvSpPr>
          <p:cNvPr id="124947" name="Text Box 19"/>
          <p:cNvSpPr txBox="1">
            <a:spLocks noChangeArrowheads="1"/>
          </p:cNvSpPr>
          <p:nvPr/>
        </p:nvSpPr>
        <p:spPr bwMode="auto">
          <a:xfrm>
            <a:off x="3523060" y="2205040"/>
            <a:ext cx="4281488" cy="4081117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>
            <a:spAutoFit/>
          </a:bodyPr>
          <a:lstStyle/>
          <a:p>
            <a:pPr algn="ctr">
              <a:lnSpc>
                <a:spcPct val="135000"/>
              </a:lnSpc>
              <a:spcBef>
                <a:spcPct val="50000"/>
              </a:spcBef>
              <a:defRPr/>
            </a:pPr>
            <a:r>
              <a:rPr lang="es-MX" sz="4800" b="1" dirty="0">
                <a:solidFill>
                  <a:srgbClr val="CC0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BASES DE DATOS BIBLIOGRÁFICAS</a:t>
            </a:r>
            <a:endParaRPr lang="es-ES" sz="4800" b="1" dirty="0">
              <a:solidFill>
                <a:srgbClr val="CC00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24948" name="Text Box 20"/>
          <p:cNvSpPr txBox="1">
            <a:spLocks noChangeArrowheads="1"/>
          </p:cNvSpPr>
          <p:nvPr/>
        </p:nvSpPr>
        <p:spPr bwMode="auto">
          <a:xfrm>
            <a:off x="3534967" y="4437063"/>
            <a:ext cx="4269581" cy="2419124"/>
          </a:xfrm>
          <a:prstGeom prst="rect">
            <a:avLst/>
          </a:prstGeom>
          <a:solidFill>
            <a:srgbClr val="0070C0"/>
          </a:solidFill>
          <a:ln w="9525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>
            <a:spAutoFit/>
          </a:bodyPr>
          <a:lstStyle/>
          <a:p>
            <a:pPr algn="ctr">
              <a:lnSpc>
                <a:spcPct val="115000"/>
              </a:lnSpc>
              <a:spcBef>
                <a:spcPct val="50000"/>
              </a:spcBef>
              <a:defRPr/>
            </a:pPr>
            <a:r>
              <a:rPr lang="es-MX" sz="5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HEMEROTECA</a:t>
            </a:r>
          </a:p>
          <a:p>
            <a:pPr algn="ctr">
              <a:lnSpc>
                <a:spcPct val="115000"/>
              </a:lnSpc>
              <a:spcBef>
                <a:spcPct val="50000"/>
              </a:spcBef>
              <a:defRPr/>
            </a:pPr>
            <a:r>
              <a:rPr lang="es-MX" sz="5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VIRTUAL</a:t>
            </a:r>
            <a:endParaRPr lang="es-ES" sz="5400" b="1" dirty="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4878918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4" presetClass="entr" presetSubtype="0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49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49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249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249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49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54" presetClass="entr" presetSubtype="0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49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49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249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49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49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4" presetClass="entr" presetSubtype="0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249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249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249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249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49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4" presetClass="entr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249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249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249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249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49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4" presetClass="entr" presetSubtype="0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249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249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249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249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249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4" presetClass="entr" presetSubtype="0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249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249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249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249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249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4" presetClass="entr" presetSubtype="0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249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249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249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249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249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4" presetClass="entr" presetSubtype="0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249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249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249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249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249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54" presetClass="entr" presetSubtype="0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249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249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249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249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249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4" dur="500"/>
                                        <p:tgtEl>
                                          <p:spTgt spid="1249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7" dur="500"/>
                                        <p:tgtEl>
                                          <p:spTgt spid="1249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54" presetClass="entr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1249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1249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1249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1249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249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54" presetClass="entr" presetSubtype="0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1249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1249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1249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1249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249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54" presetClass="entr" presetSubtype="0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1249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1249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1249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1249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1249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54" presetClass="entr" presetSubtype="0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1249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1249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1249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1249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1249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1249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1249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4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1249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1249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8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1249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1249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4934" grpId="0" animBg="1"/>
      <p:bldP spid="124935" grpId="0" animBg="1"/>
      <p:bldP spid="124936" grpId="0" animBg="1"/>
      <p:bldP spid="124937" grpId="0" animBg="1"/>
      <p:bldP spid="124939" grpId="0"/>
      <p:bldP spid="124940" grpId="0"/>
      <p:bldP spid="124942" grpId="0"/>
      <p:bldP spid="124943" grpId="0"/>
      <p:bldP spid="124945" grpId="0"/>
      <p:bldP spid="124946" grpId="0" animBg="1"/>
      <p:bldP spid="124947" grpId="0" animBg="1"/>
      <p:bldP spid="124948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69" name="Picture 2" descr="img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5750" y="528640"/>
            <a:ext cx="8572500" cy="580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0" y="549277"/>
            <a:ext cx="8604250" cy="1223963"/>
            <a:chOff x="204" y="346"/>
            <a:chExt cx="5216" cy="771"/>
          </a:xfrm>
          <a:solidFill>
            <a:schemeClr val="accent1">
              <a:lumMod val="50000"/>
            </a:schemeClr>
          </a:solidFill>
        </p:grpSpPr>
        <p:sp>
          <p:nvSpPr>
            <p:cNvPr id="187396" name="Rectangle 4"/>
            <p:cNvSpPr>
              <a:spLocks noChangeArrowheads="1"/>
            </p:cNvSpPr>
            <p:nvPr/>
          </p:nvSpPr>
          <p:spPr bwMode="auto">
            <a:xfrm>
              <a:off x="204" y="346"/>
              <a:ext cx="5216" cy="771"/>
            </a:xfrm>
            <a:prstGeom prst="rect">
              <a:avLst/>
            </a:prstGeom>
            <a:grpFill/>
            <a:ln w="9525" algn="ctr">
              <a:solidFill>
                <a:schemeClr val="accent2"/>
              </a:solidFill>
              <a:miter lim="800000"/>
              <a:headEnd/>
              <a:tailEnd/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/>
            <a:p>
              <a:pPr algn="ctr">
                <a:defRPr/>
              </a:pPr>
              <a:endParaRPr lang="es-MX" b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187397" name="Text Box 5"/>
            <p:cNvSpPr txBox="1">
              <a:spLocks noChangeArrowheads="1"/>
            </p:cNvSpPr>
            <p:nvPr/>
          </p:nvSpPr>
          <p:spPr bwMode="auto">
            <a:xfrm>
              <a:off x="204" y="663"/>
              <a:ext cx="2064" cy="213"/>
            </a:xfrm>
            <a:prstGeom prst="rect">
              <a:avLst/>
            </a:prstGeom>
            <a:grpFill/>
            <a:ln w="952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es-MX" sz="1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itchFamily="34" charset="0"/>
                </a:rPr>
                <a:t>Factor de impacto 2004=</a:t>
              </a:r>
              <a:endParaRPr lang="es-E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</a:endParaRPr>
            </a:p>
          </p:txBody>
        </p:sp>
        <p:sp>
          <p:nvSpPr>
            <p:cNvPr id="187398" name="Text Box 6"/>
            <p:cNvSpPr txBox="1">
              <a:spLocks noChangeArrowheads="1"/>
            </p:cNvSpPr>
            <p:nvPr/>
          </p:nvSpPr>
          <p:spPr bwMode="auto">
            <a:xfrm>
              <a:off x="2200" y="572"/>
              <a:ext cx="3198" cy="192"/>
            </a:xfrm>
            <a:prstGeom prst="rect">
              <a:avLst/>
            </a:prstGeom>
            <a:grpFill/>
            <a:ln w="952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es-ES" sz="1400" dirty="0">
                  <a:solidFill>
                    <a:schemeClr val="bg1"/>
                  </a:solidFill>
                  <a:latin typeface="Verdana" pitchFamily="34" charset="0"/>
                </a:rPr>
                <a:t>Citas recibidas en 2004 de art. </a:t>
              </a:r>
              <a:r>
                <a:rPr lang="es-ES" sz="1400" dirty="0" err="1">
                  <a:solidFill>
                    <a:schemeClr val="bg1"/>
                  </a:solidFill>
                  <a:latin typeface="Verdana" pitchFamily="34" charset="0"/>
                </a:rPr>
                <a:t>publ</a:t>
              </a:r>
              <a:r>
                <a:rPr lang="es-ES" sz="1400" dirty="0">
                  <a:solidFill>
                    <a:schemeClr val="bg1"/>
                  </a:solidFill>
                  <a:latin typeface="Verdana" pitchFamily="34" charset="0"/>
                </a:rPr>
                <a:t>. en </a:t>
              </a:r>
              <a:r>
                <a:rPr lang="es-ES" sz="1400" i="1" dirty="0">
                  <a:solidFill>
                    <a:schemeClr val="bg1"/>
                  </a:solidFill>
                  <a:latin typeface="Verdana" pitchFamily="34" charset="0"/>
                </a:rPr>
                <a:t>2002+2003</a:t>
              </a:r>
              <a:r>
                <a:rPr lang="es-MX" sz="1400" i="1" dirty="0">
                  <a:solidFill>
                    <a:schemeClr val="bg1"/>
                  </a:solidFill>
                  <a:latin typeface="Verdana" pitchFamily="34" charset="0"/>
                </a:rPr>
                <a:t> </a:t>
              </a:r>
              <a:endParaRPr lang="es-ES" sz="1400" i="1" dirty="0">
                <a:solidFill>
                  <a:schemeClr val="bg1"/>
                </a:solidFill>
                <a:latin typeface="Verdana" pitchFamily="34" charset="0"/>
              </a:endParaRPr>
            </a:p>
          </p:txBody>
        </p:sp>
        <p:sp>
          <p:nvSpPr>
            <p:cNvPr id="187399" name="Text Box 7"/>
            <p:cNvSpPr txBox="1">
              <a:spLocks noChangeArrowheads="1"/>
            </p:cNvSpPr>
            <p:nvPr/>
          </p:nvSpPr>
          <p:spPr bwMode="auto">
            <a:xfrm>
              <a:off x="2313" y="799"/>
              <a:ext cx="2767" cy="192"/>
            </a:xfrm>
            <a:prstGeom prst="rect">
              <a:avLst/>
            </a:prstGeom>
            <a:grpFill/>
            <a:ln w="952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es-MX" sz="1400" dirty="0">
                  <a:solidFill>
                    <a:schemeClr val="bg1"/>
                  </a:solidFill>
                  <a:latin typeface="Verdana" pitchFamily="34" charset="0"/>
                </a:rPr>
                <a:t>No. </a:t>
              </a:r>
              <a:r>
                <a:rPr lang="es-ES" sz="1400" dirty="0">
                  <a:solidFill>
                    <a:schemeClr val="bg1"/>
                  </a:solidFill>
                  <a:latin typeface="Verdana" pitchFamily="34" charset="0"/>
                </a:rPr>
                <a:t>de art. </a:t>
              </a:r>
              <a:r>
                <a:rPr lang="es-ES" sz="1400" dirty="0" err="1">
                  <a:solidFill>
                    <a:schemeClr val="bg1"/>
                  </a:solidFill>
                  <a:latin typeface="Verdana" pitchFamily="34" charset="0"/>
                </a:rPr>
                <a:t>publ</a:t>
              </a:r>
              <a:r>
                <a:rPr lang="es-ES" sz="1400" dirty="0">
                  <a:solidFill>
                    <a:schemeClr val="bg1"/>
                  </a:solidFill>
                  <a:latin typeface="Verdana" pitchFamily="34" charset="0"/>
                </a:rPr>
                <a:t>. en 2002+2003</a:t>
              </a:r>
            </a:p>
          </p:txBody>
        </p:sp>
        <p:sp>
          <p:nvSpPr>
            <p:cNvPr id="187400" name="Line 8"/>
            <p:cNvSpPr>
              <a:spLocks noChangeShapeType="1"/>
            </p:cNvSpPr>
            <p:nvPr/>
          </p:nvSpPr>
          <p:spPr bwMode="auto">
            <a:xfrm>
              <a:off x="2381" y="799"/>
              <a:ext cx="2812" cy="0"/>
            </a:xfrm>
            <a:prstGeom prst="line">
              <a:avLst/>
            </a:prstGeom>
            <a:grpFill/>
            <a:ln w="15875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s-MX"/>
            </a:p>
          </p:txBody>
        </p:sp>
      </p:grpSp>
      <p:sp>
        <p:nvSpPr>
          <p:cNvPr id="187401" name="Oval 9"/>
          <p:cNvSpPr>
            <a:spLocks noChangeArrowheads="1"/>
          </p:cNvSpPr>
          <p:nvPr/>
        </p:nvSpPr>
        <p:spPr bwMode="auto">
          <a:xfrm>
            <a:off x="6588126" y="5445127"/>
            <a:ext cx="688975" cy="944563"/>
          </a:xfrm>
          <a:prstGeom prst="ellipse">
            <a:avLst/>
          </a:prstGeom>
          <a:noFill/>
          <a:ln w="5397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s-MX"/>
          </a:p>
        </p:txBody>
      </p:sp>
      <p:grpSp>
        <p:nvGrpSpPr>
          <p:cNvPr id="3" name="Group 10"/>
          <p:cNvGrpSpPr>
            <a:grpSpLocks/>
          </p:cNvGrpSpPr>
          <p:nvPr/>
        </p:nvGrpSpPr>
        <p:grpSpPr bwMode="auto">
          <a:xfrm>
            <a:off x="0" y="1844677"/>
            <a:ext cx="8604250" cy="900113"/>
            <a:chOff x="158" y="2659"/>
            <a:chExt cx="5216" cy="567"/>
          </a:xfrm>
          <a:solidFill>
            <a:schemeClr val="accent1">
              <a:lumMod val="75000"/>
            </a:schemeClr>
          </a:solidFill>
        </p:grpSpPr>
        <p:grpSp>
          <p:nvGrpSpPr>
            <p:cNvPr id="4" name="Group 11"/>
            <p:cNvGrpSpPr>
              <a:grpSpLocks/>
            </p:cNvGrpSpPr>
            <p:nvPr/>
          </p:nvGrpSpPr>
          <p:grpSpPr bwMode="auto">
            <a:xfrm>
              <a:off x="158" y="2659"/>
              <a:ext cx="5216" cy="567"/>
              <a:chOff x="158" y="2659"/>
              <a:chExt cx="5216" cy="567"/>
            </a:xfrm>
            <a:grpFill/>
          </p:grpSpPr>
          <p:sp>
            <p:nvSpPr>
              <p:cNvPr id="187404" name="Rectangle 12"/>
              <p:cNvSpPr>
                <a:spLocks noChangeArrowheads="1"/>
              </p:cNvSpPr>
              <p:nvPr/>
            </p:nvSpPr>
            <p:spPr bwMode="auto">
              <a:xfrm>
                <a:off x="158" y="2659"/>
                <a:ext cx="5216" cy="567"/>
              </a:xfrm>
              <a:prstGeom prst="rect">
                <a:avLst/>
              </a:prstGeom>
              <a:solidFill>
                <a:schemeClr val="accent1">
                  <a:lumMod val="25000"/>
                </a:schemeClr>
              </a:solidFill>
              <a:ln w="9525" algn="ctr">
                <a:solidFill>
                  <a:schemeClr val="accent2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s-MX"/>
              </a:p>
            </p:txBody>
          </p:sp>
          <p:sp>
            <p:nvSpPr>
              <p:cNvPr id="187405" name="Text Box 13"/>
              <p:cNvSpPr txBox="1">
                <a:spLocks noChangeArrowheads="1"/>
              </p:cNvSpPr>
              <p:nvPr/>
            </p:nvSpPr>
            <p:spPr bwMode="auto">
              <a:xfrm>
                <a:off x="223" y="2750"/>
                <a:ext cx="2222" cy="213"/>
              </a:xfrm>
              <a:prstGeom prst="rect">
                <a:avLst/>
              </a:prstGeom>
              <a:solidFill>
                <a:schemeClr val="accent1">
                  <a:lumMod val="25000"/>
                </a:schemeClr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  <a:defRPr/>
                </a:pPr>
                <a:r>
                  <a:rPr lang="es-MX" sz="1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Verdana" pitchFamily="34" charset="0"/>
                    <a:ea typeface="Verdana" pitchFamily="34" charset="0"/>
                    <a:cs typeface="Verdana" pitchFamily="34" charset="0"/>
                  </a:rPr>
                  <a:t>Índice de inmediatez 2004</a:t>
                </a:r>
                <a:r>
                  <a:rPr lang="es-MX" sz="1600" i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Verdana" pitchFamily="34" charset="0"/>
                    <a:ea typeface="Verdana" pitchFamily="34" charset="0"/>
                    <a:cs typeface="Verdana" pitchFamily="34" charset="0"/>
                  </a:rPr>
                  <a:t>=</a:t>
                </a:r>
                <a:endParaRPr lang="es-ES" sz="1600" i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itchFamily="34" charset="0"/>
                  <a:ea typeface="Verdana" pitchFamily="34" charset="0"/>
                  <a:cs typeface="Verdana" pitchFamily="34" charset="0"/>
                </a:endParaRPr>
              </a:p>
            </p:txBody>
          </p:sp>
          <p:sp>
            <p:nvSpPr>
              <p:cNvPr id="187406" name="Text Box 14"/>
              <p:cNvSpPr txBox="1">
                <a:spLocks noChangeArrowheads="1"/>
              </p:cNvSpPr>
              <p:nvPr/>
            </p:nvSpPr>
            <p:spPr bwMode="auto">
              <a:xfrm>
                <a:off x="2406" y="2704"/>
                <a:ext cx="2903" cy="194"/>
              </a:xfrm>
              <a:prstGeom prst="rect">
                <a:avLst/>
              </a:prstGeom>
              <a:solidFill>
                <a:schemeClr val="accent1">
                  <a:lumMod val="25000"/>
                </a:schemeClr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  <a:defRPr/>
                </a:pPr>
                <a:r>
                  <a:rPr lang="es-ES" sz="1400" dirty="0">
                    <a:solidFill>
                      <a:schemeClr val="bg1"/>
                    </a:solidFill>
                    <a:latin typeface="Verdana" pitchFamily="34" charset="0"/>
                  </a:rPr>
                  <a:t>Citas en 2004 de art. </a:t>
                </a:r>
                <a:r>
                  <a:rPr lang="es-ES" sz="1400" dirty="0" err="1">
                    <a:solidFill>
                      <a:schemeClr val="bg1"/>
                    </a:solidFill>
                    <a:latin typeface="Verdana" pitchFamily="34" charset="0"/>
                  </a:rPr>
                  <a:t>Publ</a:t>
                </a:r>
                <a:r>
                  <a:rPr lang="es-ES" sz="1400" dirty="0">
                    <a:solidFill>
                      <a:schemeClr val="bg1"/>
                    </a:solidFill>
                    <a:latin typeface="Verdana" pitchFamily="34" charset="0"/>
                  </a:rPr>
                  <a:t>. en 2004</a:t>
                </a:r>
                <a:r>
                  <a:rPr lang="es-MX" sz="1400" dirty="0">
                    <a:solidFill>
                      <a:schemeClr val="bg1"/>
                    </a:solidFill>
                    <a:latin typeface="Verdana" pitchFamily="34" charset="0"/>
                  </a:rPr>
                  <a:t> </a:t>
                </a:r>
                <a:endParaRPr lang="es-ES" sz="1400" dirty="0">
                  <a:solidFill>
                    <a:schemeClr val="bg1"/>
                  </a:solidFill>
                  <a:latin typeface="Verdana" pitchFamily="34" charset="0"/>
                </a:endParaRPr>
              </a:p>
            </p:txBody>
          </p:sp>
          <p:sp>
            <p:nvSpPr>
              <p:cNvPr id="187407" name="Text Box 15"/>
              <p:cNvSpPr txBox="1">
                <a:spLocks noChangeArrowheads="1"/>
              </p:cNvSpPr>
              <p:nvPr/>
            </p:nvSpPr>
            <p:spPr bwMode="auto">
              <a:xfrm>
                <a:off x="2406" y="2931"/>
                <a:ext cx="2767" cy="192"/>
              </a:xfrm>
              <a:prstGeom prst="rect">
                <a:avLst/>
              </a:prstGeom>
              <a:solidFill>
                <a:schemeClr val="accent1">
                  <a:lumMod val="25000"/>
                </a:schemeClr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  <a:defRPr/>
                </a:pPr>
                <a:r>
                  <a:rPr lang="es-MX" sz="1400" dirty="0">
                    <a:solidFill>
                      <a:schemeClr val="bg1"/>
                    </a:solidFill>
                    <a:latin typeface="Verdana" pitchFamily="34" charset="0"/>
                  </a:rPr>
                  <a:t>No. </a:t>
                </a:r>
                <a:r>
                  <a:rPr lang="es-ES" sz="1400" dirty="0">
                    <a:solidFill>
                      <a:schemeClr val="bg1"/>
                    </a:solidFill>
                    <a:latin typeface="Verdana" pitchFamily="34" charset="0"/>
                  </a:rPr>
                  <a:t>de art. </a:t>
                </a:r>
                <a:r>
                  <a:rPr lang="es-ES" sz="1400" dirty="0" err="1">
                    <a:solidFill>
                      <a:schemeClr val="bg1"/>
                    </a:solidFill>
                    <a:latin typeface="Verdana" pitchFamily="34" charset="0"/>
                  </a:rPr>
                  <a:t>publ</a:t>
                </a:r>
                <a:r>
                  <a:rPr lang="es-ES" sz="1400" dirty="0">
                    <a:solidFill>
                      <a:schemeClr val="bg1"/>
                    </a:solidFill>
                    <a:latin typeface="Verdana" pitchFamily="34" charset="0"/>
                  </a:rPr>
                  <a:t>. en 2004</a:t>
                </a:r>
              </a:p>
            </p:txBody>
          </p:sp>
        </p:grpSp>
        <p:sp>
          <p:nvSpPr>
            <p:cNvPr id="187408" name="Line 16"/>
            <p:cNvSpPr>
              <a:spLocks noChangeShapeType="1"/>
            </p:cNvSpPr>
            <p:nvPr/>
          </p:nvSpPr>
          <p:spPr bwMode="auto">
            <a:xfrm>
              <a:off x="2624" y="2886"/>
              <a:ext cx="2314" cy="0"/>
            </a:xfrm>
            <a:prstGeom prst="line">
              <a:avLst/>
            </a:prstGeom>
            <a:grpFill/>
            <a:ln w="19050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s-MX"/>
            </a:p>
          </p:txBody>
        </p:sp>
      </p:grpSp>
      <p:sp>
        <p:nvSpPr>
          <p:cNvPr id="187409" name="Oval 17"/>
          <p:cNvSpPr>
            <a:spLocks noChangeArrowheads="1"/>
          </p:cNvSpPr>
          <p:nvPr/>
        </p:nvSpPr>
        <p:spPr bwMode="auto">
          <a:xfrm>
            <a:off x="8228014" y="5432427"/>
            <a:ext cx="668337" cy="944563"/>
          </a:xfrm>
          <a:prstGeom prst="ellipse">
            <a:avLst/>
          </a:prstGeom>
          <a:noFill/>
          <a:ln w="5397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s-MX"/>
          </a:p>
        </p:txBody>
      </p:sp>
      <p:grpSp>
        <p:nvGrpSpPr>
          <p:cNvPr id="5" name="Group 18"/>
          <p:cNvGrpSpPr>
            <a:grpSpLocks/>
          </p:cNvGrpSpPr>
          <p:nvPr/>
        </p:nvGrpSpPr>
        <p:grpSpPr bwMode="auto">
          <a:xfrm>
            <a:off x="1403351" y="3141665"/>
            <a:ext cx="3529013" cy="2820987"/>
            <a:chOff x="1791" y="1888"/>
            <a:chExt cx="1588" cy="1814"/>
          </a:xfrm>
          <a:solidFill>
            <a:schemeClr val="accent1">
              <a:lumMod val="50000"/>
            </a:schemeClr>
          </a:solidFill>
        </p:grpSpPr>
        <p:sp>
          <p:nvSpPr>
            <p:cNvPr id="187411" name="AutoShape 19"/>
            <p:cNvSpPr>
              <a:spLocks noChangeArrowheads="1"/>
            </p:cNvSpPr>
            <p:nvPr/>
          </p:nvSpPr>
          <p:spPr bwMode="auto">
            <a:xfrm>
              <a:off x="1791" y="1888"/>
              <a:ext cx="1588" cy="1814"/>
            </a:xfrm>
            <a:prstGeom prst="wedgeRectCallout">
              <a:avLst>
                <a:gd name="adj1" fmla="val 97671"/>
                <a:gd name="adj2" fmla="val 45426"/>
              </a:avLst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defRPr/>
              </a:pPr>
              <a:endParaRPr lang="es-MX"/>
            </a:p>
          </p:txBody>
        </p:sp>
        <p:sp>
          <p:nvSpPr>
            <p:cNvPr id="187412" name="Text Box 20"/>
            <p:cNvSpPr txBox="1">
              <a:spLocks noChangeArrowheads="1"/>
            </p:cNvSpPr>
            <p:nvPr/>
          </p:nvSpPr>
          <p:spPr bwMode="auto">
            <a:xfrm>
              <a:off x="1837" y="1934"/>
              <a:ext cx="1451" cy="1484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s-MX" sz="2400" b="1">
                  <a:solidFill>
                    <a:schemeClr val="bg1"/>
                  </a:solidFill>
                </a:rPr>
                <a:t>Número de citaciones promedio que recibe un artículo publicado en esta revista cada año durante los siguientes dos años</a:t>
              </a:r>
              <a:endParaRPr lang="es-ES" sz="2400" b="1">
                <a:solidFill>
                  <a:schemeClr val="bg1"/>
                </a:solidFill>
              </a:endParaRPr>
            </a:p>
          </p:txBody>
        </p:sp>
      </p:grpSp>
      <p:grpSp>
        <p:nvGrpSpPr>
          <p:cNvPr id="6" name="Group 21"/>
          <p:cNvGrpSpPr>
            <a:grpSpLocks/>
          </p:cNvGrpSpPr>
          <p:nvPr/>
        </p:nvGrpSpPr>
        <p:grpSpPr bwMode="auto">
          <a:xfrm>
            <a:off x="0" y="2996952"/>
            <a:ext cx="7308850" cy="3384550"/>
            <a:chOff x="0" y="1925"/>
            <a:chExt cx="4604" cy="2231"/>
          </a:xfrm>
          <a:solidFill>
            <a:schemeClr val="accent1">
              <a:lumMod val="75000"/>
            </a:schemeClr>
          </a:solidFill>
        </p:grpSpPr>
        <p:sp>
          <p:nvSpPr>
            <p:cNvPr id="187414" name="AutoShape 22"/>
            <p:cNvSpPr>
              <a:spLocks noChangeArrowheads="1"/>
            </p:cNvSpPr>
            <p:nvPr/>
          </p:nvSpPr>
          <p:spPr bwMode="auto">
            <a:xfrm>
              <a:off x="0" y="1925"/>
              <a:ext cx="4604" cy="2231"/>
            </a:xfrm>
            <a:prstGeom prst="wedgeRectCallout">
              <a:avLst>
                <a:gd name="adj1" fmla="val 62273"/>
                <a:gd name="adj2" fmla="val 28352"/>
              </a:avLst>
            </a:prstGeom>
            <a:solidFill>
              <a:schemeClr val="accent1">
                <a:lumMod val="2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defRPr/>
              </a:pPr>
              <a:endParaRPr lang="es-MX"/>
            </a:p>
          </p:txBody>
        </p:sp>
        <p:sp>
          <p:nvSpPr>
            <p:cNvPr id="187415" name="Text Box 23"/>
            <p:cNvSpPr txBox="1">
              <a:spLocks noChangeArrowheads="1"/>
            </p:cNvSpPr>
            <p:nvPr/>
          </p:nvSpPr>
          <p:spPr bwMode="auto">
            <a:xfrm>
              <a:off x="55" y="2024"/>
              <a:ext cx="4458" cy="1887"/>
            </a:xfrm>
            <a:prstGeom prst="rect">
              <a:avLst/>
            </a:prstGeom>
            <a:solidFill>
              <a:schemeClr val="accent1">
                <a:lumMod val="25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s-MX" sz="2400" b="1" dirty="0">
                  <a:solidFill>
                    <a:schemeClr val="bg1"/>
                  </a:solidFill>
                </a:rPr>
                <a:t>Mide cuán rápidamente un artículo promedio de una publicación es citado o con qué frecuencia los artículos de una publicación son citados en un mismo año. Refleja el tiempo medio transcurrido entre la publicación de los artículos de una revista y la publicación de los artículos que los citan </a:t>
              </a:r>
            </a:p>
            <a:p>
              <a:pPr>
                <a:spcBef>
                  <a:spcPct val="50000"/>
                </a:spcBef>
                <a:defRPr/>
              </a:pPr>
              <a:r>
                <a:rPr lang="es-MX" sz="2400" b="1" dirty="0">
                  <a:solidFill>
                    <a:schemeClr val="bg1"/>
                  </a:solidFill>
                </a:rPr>
                <a:t>[indicador de velocidad]</a:t>
              </a:r>
              <a:endParaRPr lang="es-ES" sz="2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4" name="Rectangle 2"/>
          <p:cNvSpPr txBox="1">
            <a:spLocks noChangeArrowheads="1"/>
          </p:cNvSpPr>
          <p:nvPr/>
        </p:nvSpPr>
        <p:spPr bwMode="auto">
          <a:xfrm>
            <a:off x="0" y="0"/>
            <a:ext cx="8229600" cy="647700"/>
          </a:xfrm>
          <a:prstGeom prst="rect">
            <a:avLst/>
          </a:prstGeom>
          <a:solidFill>
            <a:srgbClr val="FF9900"/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0" hangingPunct="0">
              <a:defRPr/>
            </a:pPr>
            <a:r>
              <a:rPr lang="es-MX" sz="4000" b="1" kern="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  <a:ea typeface="+mj-ea"/>
                <a:cs typeface="+mj-cs"/>
              </a:rPr>
              <a:t>SciELO</a:t>
            </a:r>
            <a:r>
              <a:rPr lang="es-MX" sz="4000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  <a:ea typeface="+mj-ea"/>
                <a:cs typeface="+mj-cs"/>
              </a:rPr>
              <a:t>: </a:t>
            </a:r>
            <a:r>
              <a:rPr lang="es-MX" sz="4000" b="1" kern="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  <a:ea typeface="+mj-ea"/>
                <a:cs typeface="+mj-cs"/>
              </a:rPr>
              <a:t>bibliometría</a:t>
            </a:r>
            <a:r>
              <a:rPr lang="es-MX" sz="4000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  <a:ea typeface="+mj-ea"/>
                <a:cs typeface="+mj-cs"/>
              </a:rPr>
              <a:t> AA</a:t>
            </a:r>
            <a:endParaRPr lang="es-ES" sz="4000" b="1" kern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itchFamily="34" charset="0"/>
              <a:ea typeface="+mj-ea"/>
              <a:cs typeface="+mj-cs"/>
            </a:endParaRPr>
          </a:p>
        </p:txBody>
      </p:sp>
      <p:pic>
        <p:nvPicPr>
          <p:cNvPr id="58377" name="Picture 7" descr="open access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35951" y="0"/>
            <a:ext cx="908050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87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87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4" presetClass="entr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4" presetClass="entr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7401" grpId="0" animBg="1"/>
      <p:bldP spid="187409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283650" name="Picture 2"/>
          <p:cNvPicPr>
            <a:picLocks noChangeAspect="1" noChangeArrowheads="1"/>
          </p:cNvPicPr>
          <p:nvPr/>
        </p:nvPicPr>
        <p:blipFill>
          <a:blip r:embed="rId2" cstate="print"/>
          <a:srcRect b="15161"/>
          <a:stretch>
            <a:fillRect/>
          </a:stretch>
        </p:blipFill>
        <p:spPr bwMode="auto">
          <a:xfrm>
            <a:off x="0" y="0"/>
            <a:ext cx="9144000" cy="702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18" descr="logo_scielo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16216" y="260648"/>
            <a:ext cx="204311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425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0" y="-1035050"/>
            <a:ext cx="9144000" cy="8856663"/>
          </a:xfrm>
        </p:spPr>
      </p:pic>
      <p:sp>
        <p:nvSpPr>
          <p:cNvPr id="208899" name="Text Box 3"/>
          <p:cNvSpPr txBox="1">
            <a:spLocks noChangeArrowheads="1"/>
          </p:cNvSpPr>
          <p:nvPr/>
        </p:nvSpPr>
        <p:spPr bwMode="auto">
          <a:xfrm>
            <a:off x="7199314" y="2"/>
            <a:ext cx="1944687" cy="366713"/>
          </a:xfrm>
          <a:prstGeom prst="rect">
            <a:avLst/>
          </a:prstGeom>
          <a:solidFill>
            <a:srgbClr val="C0C0C0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  <a:defRPr/>
            </a:pPr>
            <a:r>
              <a:rPr lang="es-ES" b="1">
                <a:effectLst>
                  <a:outerShdw blurRad="38100" dist="38100" dir="2700000" algn="tl">
                    <a:srgbClr val="FFFFFF"/>
                  </a:outerShdw>
                </a:effectLst>
                <a:latin typeface="Arial" pitchFamily="34" charset="0"/>
              </a:rPr>
              <a:t>Bibliometría</a:t>
            </a:r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449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0" y="-171450"/>
            <a:ext cx="9144000" cy="7632700"/>
          </a:xfrm>
        </p:spPr>
      </p:pic>
      <p:sp>
        <p:nvSpPr>
          <p:cNvPr id="209923" name="Rectangle 3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341438"/>
          </a:xfrm>
          <a:solidFill>
            <a:srgbClr val="3366FF"/>
          </a:solidFill>
        </p:spPr>
        <p:txBody>
          <a:bodyPr/>
          <a:lstStyle/>
          <a:p>
            <a:pPr algn="l" eaLnBrk="1" hangingPunct="1">
              <a:defRPr/>
            </a:pPr>
            <a:r>
              <a:rPr lang="es-MX" sz="36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Proceso de marcación</a:t>
            </a:r>
            <a:endParaRPr lang="es-ES" sz="3600" b="1" smtClean="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209924" name="Text Box 4"/>
          <p:cNvSpPr txBox="1">
            <a:spLocks noChangeArrowheads="1"/>
          </p:cNvSpPr>
          <p:nvPr/>
        </p:nvSpPr>
        <p:spPr bwMode="auto">
          <a:xfrm>
            <a:off x="0" y="2"/>
            <a:ext cx="8134350" cy="1323439"/>
          </a:xfrm>
          <a:prstGeom prst="rect">
            <a:avLst/>
          </a:prstGeom>
          <a:solidFill>
            <a:srgbClr val="3366FF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s-MX" sz="2000" b="1">
                <a:solidFill>
                  <a:schemeClr val="bg1"/>
                </a:solidFill>
              </a:rPr>
              <a:t>Codificación de las referencias bibliográficas en cada </a:t>
            </a:r>
            <a:br>
              <a:rPr lang="es-MX" sz="2000" b="1">
                <a:solidFill>
                  <a:schemeClr val="bg1"/>
                </a:solidFill>
              </a:rPr>
            </a:br>
            <a:r>
              <a:rPr lang="es-MX" sz="2000" b="1">
                <a:solidFill>
                  <a:schemeClr val="bg1"/>
                </a:solidFill>
              </a:rPr>
              <a:t>artículo, con objeto de permitir su identificación, contabilización y la obtención de  indicadores bibliométricos basados en la citación de las revistas</a:t>
            </a:r>
            <a:endParaRPr lang="es-ES" sz="2000" b="1">
              <a:solidFill>
                <a:schemeClr val="bg1"/>
              </a:solidFill>
            </a:endParaRPr>
          </a:p>
        </p:txBody>
      </p:sp>
      <p:sp>
        <p:nvSpPr>
          <p:cNvPr id="209925" name="Text Box 5"/>
          <p:cNvSpPr txBox="1">
            <a:spLocks noChangeArrowheads="1"/>
          </p:cNvSpPr>
          <p:nvPr/>
        </p:nvSpPr>
        <p:spPr bwMode="auto">
          <a:xfrm>
            <a:off x="7308850" y="2"/>
            <a:ext cx="1835150" cy="366713"/>
          </a:xfrm>
          <a:prstGeom prst="rect">
            <a:avLst/>
          </a:prstGeom>
          <a:solidFill>
            <a:srgbClr val="C0C0C0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  <a:defRPr/>
            </a:pPr>
            <a:r>
              <a:rPr lang="es-ES" b="1">
                <a:effectLst>
                  <a:outerShdw blurRad="38100" dist="38100" dir="2700000" algn="tl">
                    <a:srgbClr val="FFFFFF"/>
                  </a:outerShdw>
                </a:effectLst>
                <a:latin typeface="Arial" pitchFamily="34" charset="0"/>
              </a:rPr>
              <a:t>Bibliometría</a:t>
            </a:r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9924" grpId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-858502" y="35287"/>
            <a:ext cx="6172200" cy="7778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2400" b="1" dirty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alibri" pitchFamily="34" charset="0"/>
              </a:rPr>
              <a:t>Indicadores </a:t>
            </a:r>
            <a:r>
              <a:rPr lang="es-MX" sz="2400" b="1" dirty="0" err="1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alibri" pitchFamily="34" charset="0"/>
              </a:rPr>
              <a:t>bibliom</a:t>
            </a:r>
            <a:r>
              <a:rPr lang="es-MX" sz="2400" b="1" dirty="0" err="1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é</a:t>
            </a:r>
            <a:r>
              <a:rPr lang="es-MX" sz="2400" b="1" dirty="0" err="1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alibri" pitchFamily="34" charset="0"/>
              </a:rPr>
              <a:t>tricos</a:t>
            </a:r>
            <a:r>
              <a:rPr lang="es-MX" sz="2400" b="1" dirty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alibri" pitchFamily="34" charset="0"/>
              </a:rPr>
              <a:t> </a:t>
            </a:r>
            <a:endParaRPr lang="es-ES" sz="2400" b="1" dirty="0">
              <a:solidFill>
                <a:srgbClr val="0070C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Calibri" pitchFamily="34" charset="0"/>
            </a:endParaRPr>
          </a:p>
        </p:txBody>
      </p:sp>
      <p:grpSp>
        <p:nvGrpSpPr>
          <p:cNvPr id="2" name="Grupo 19"/>
          <p:cNvGrpSpPr/>
          <p:nvPr/>
        </p:nvGrpSpPr>
        <p:grpSpPr>
          <a:xfrm>
            <a:off x="-191256" y="2961829"/>
            <a:ext cx="1862291" cy="864096"/>
            <a:chOff x="-632091" y="3391342"/>
            <a:chExt cx="3026366" cy="864096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11" name="Pentágono 10"/>
            <p:cNvSpPr/>
            <p:nvPr/>
          </p:nvSpPr>
          <p:spPr>
            <a:xfrm>
              <a:off x="-304453" y="3391342"/>
              <a:ext cx="2698728" cy="864096"/>
            </a:xfrm>
            <a:prstGeom prst="homePlat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2" name="CuadroTexto 11"/>
            <p:cNvSpPr txBox="1"/>
            <p:nvPr/>
          </p:nvSpPr>
          <p:spPr>
            <a:xfrm>
              <a:off x="-632091" y="3553218"/>
              <a:ext cx="299604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2400" b="1" dirty="0" smtClean="0">
                  <a:solidFill>
                    <a:schemeClr val="bg1">
                      <a:lumMod val="95000"/>
                    </a:schemeClr>
                  </a:solidFill>
                </a:rPr>
                <a:t>Indicadores </a:t>
              </a:r>
            </a:p>
          </p:txBody>
        </p:sp>
      </p:grpSp>
      <p:grpSp>
        <p:nvGrpSpPr>
          <p:cNvPr id="3" name="Grupo 7"/>
          <p:cNvGrpSpPr/>
          <p:nvPr/>
        </p:nvGrpSpPr>
        <p:grpSpPr>
          <a:xfrm>
            <a:off x="1652376" y="1157574"/>
            <a:ext cx="2447230" cy="4749551"/>
            <a:chOff x="2748792" y="1297341"/>
            <a:chExt cx="3262973" cy="3647466"/>
          </a:xfrm>
        </p:grpSpPr>
        <p:sp>
          <p:nvSpPr>
            <p:cNvPr id="13" name="Abrir llave 12"/>
            <p:cNvSpPr/>
            <p:nvPr/>
          </p:nvSpPr>
          <p:spPr>
            <a:xfrm>
              <a:off x="2748792" y="1664814"/>
              <a:ext cx="510434" cy="2980440"/>
            </a:xfrm>
            <a:prstGeom prst="leftBrace">
              <a:avLst>
                <a:gd name="adj1" fmla="val 0"/>
                <a:gd name="adj2" fmla="val 45486"/>
              </a:avLst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6" name="CuadroTexto 15"/>
            <p:cNvSpPr txBox="1"/>
            <p:nvPr/>
          </p:nvSpPr>
          <p:spPr>
            <a:xfrm>
              <a:off x="3259227" y="1297341"/>
              <a:ext cx="2736304" cy="921805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s-MX" b="1" dirty="0">
                  <a:solidFill>
                    <a:schemeClr val="bg1"/>
                  </a:solidFill>
                </a:rPr>
                <a:t>Indicadores de actividad </a:t>
              </a:r>
            </a:p>
            <a:p>
              <a:pPr algn="ctr"/>
              <a:r>
                <a:rPr lang="es-MX" b="1" dirty="0">
                  <a:solidFill>
                    <a:schemeClr val="bg1"/>
                  </a:solidFill>
                </a:rPr>
                <a:t>o</a:t>
              </a:r>
            </a:p>
            <a:p>
              <a:pPr algn="ctr"/>
              <a:r>
                <a:rPr lang="es-MX" b="1" dirty="0">
                  <a:solidFill>
                    <a:schemeClr val="bg1"/>
                  </a:solidFill>
                </a:rPr>
                <a:t>Producción</a:t>
              </a:r>
            </a:p>
          </p:txBody>
        </p:sp>
        <p:sp>
          <p:nvSpPr>
            <p:cNvPr id="17" name="CuadroTexto 16"/>
            <p:cNvSpPr txBox="1"/>
            <p:nvPr/>
          </p:nvSpPr>
          <p:spPr>
            <a:xfrm>
              <a:off x="3275461" y="4448451"/>
              <a:ext cx="2736304" cy="496356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s-MX" b="1" dirty="0">
                  <a:solidFill>
                    <a:schemeClr val="bg1"/>
                  </a:solidFill>
                </a:rPr>
                <a:t>Indicadores de impacto</a:t>
              </a:r>
            </a:p>
          </p:txBody>
        </p:sp>
      </p:grpSp>
      <p:pic>
        <p:nvPicPr>
          <p:cNvPr id="37" name="Picture 4" descr="http://polibuscador.blogs.upv.es/files/2013/02/wok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6567" y="4915899"/>
            <a:ext cx="1060339" cy="116604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22" descr="logo_scielo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495506" y="3615282"/>
            <a:ext cx="1557763" cy="11625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3" name="Picture 2"/>
          <p:cNvPicPr>
            <a:picLocks noChangeAspect="1" noChangeArrowheads="1"/>
          </p:cNvPicPr>
          <p:nvPr/>
        </p:nvPicPr>
        <p:blipFill rotWithShape="1">
          <a:blip r:embed="rId4" cstate="print"/>
          <a:srcRect l="2207" t="18830" r="78911" b="77264"/>
          <a:stretch/>
        </p:blipFill>
        <p:spPr bwMode="auto">
          <a:xfrm>
            <a:off x="7175713" y="6284383"/>
            <a:ext cx="1871192" cy="3564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5" name="Grupo 5"/>
          <p:cNvGrpSpPr/>
          <p:nvPr/>
        </p:nvGrpSpPr>
        <p:grpSpPr>
          <a:xfrm>
            <a:off x="4191092" y="13237"/>
            <a:ext cx="3909299" cy="3576088"/>
            <a:chOff x="6238530" y="233543"/>
            <a:chExt cx="5212399" cy="3576088"/>
          </a:xfrm>
        </p:grpSpPr>
        <p:sp>
          <p:nvSpPr>
            <p:cNvPr id="18" name="Abrir llave 17"/>
            <p:cNvSpPr/>
            <p:nvPr/>
          </p:nvSpPr>
          <p:spPr>
            <a:xfrm>
              <a:off x="6238530" y="781305"/>
              <a:ext cx="613608" cy="2419095"/>
            </a:xfrm>
            <a:prstGeom prst="leftBrace">
              <a:avLst>
                <a:gd name="adj1" fmla="val 11138"/>
                <a:gd name="adj2" fmla="val 50000"/>
              </a:avLst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8" name="CuadroTexto 27"/>
            <p:cNvSpPr txBox="1"/>
            <p:nvPr/>
          </p:nvSpPr>
          <p:spPr>
            <a:xfrm>
              <a:off x="6832650" y="1749995"/>
              <a:ext cx="2741915" cy="64633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MX" b="1" dirty="0">
                  <a:solidFill>
                    <a:schemeClr val="bg1"/>
                  </a:solidFill>
                </a:rPr>
                <a:t>Concentración / Dispersión</a:t>
              </a:r>
            </a:p>
          </p:txBody>
        </p:sp>
        <p:grpSp>
          <p:nvGrpSpPr>
            <p:cNvPr id="6" name="Grupo 2"/>
            <p:cNvGrpSpPr/>
            <p:nvPr/>
          </p:nvGrpSpPr>
          <p:grpSpPr>
            <a:xfrm>
              <a:off x="6814894" y="233543"/>
              <a:ext cx="4636035" cy="1281087"/>
              <a:chOff x="6814894" y="233543"/>
              <a:chExt cx="4636035" cy="1281087"/>
            </a:xfrm>
          </p:grpSpPr>
          <p:sp>
            <p:nvSpPr>
              <p:cNvPr id="21" name="CuadroTexto 20"/>
              <p:cNvSpPr txBox="1"/>
              <p:nvPr/>
            </p:nvSpPr>
            <p:spPr>
              <a:xfrm>
                <a:off x="6814894" y="581240"/>
                <a:ext cx="2445661" cy="923330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s-MX" b="1" dirty="0">
                    <a:solidFill>
                      <a:schemeClr val="bg1"/>
                    </a:solidFill>
                  </a:rPr>
                  <a:t>Número de publicaciones por:</a:t>
                </a:r>
              </a:p>
            </p:txBody>
          </p:sp>
          <p:sp>
            <p:nvSpPr>
              <p:cNvPr id="22" name="CuadroTexto 21"/>
              <p:cNvSpPr txBox="1"/>
              <p:nvPr/>
            </p:nvSpPr>
            <p:spPr>
              <a:xfrm>
                <a:off x="9861346" y="366254"/>
                <a:ext cx="1589583" cy="1015663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s-MX" sz="1200" b="1" dirty="0" smtClean="0"/>
                  <a:t>AUTOR</a:t>
                </a:r>
              </a:p>
              <a:p>
                <a:r>
                  <a:rPr lang="es-MX" sz="1200" b="1" dirty="0" smtClean="0"/>
                  <a:t>REVISTA</a:t>
                </a:r>
              </a:p>
              <a:p>
                <a:r>
                  <a:rPr lang="es-MX" sz="1200" b="1" dirty="0" smtClean="0"/>
                  <a:t>INSTTITUCIÓN</a:t>
                </a:r>
              </a:p>
              <a:p>
                <a:r>
                  <a:rPr lang="es-MX" sz="1200" b="1" dirty="0" smtClean="0"/>
                  <a:t>PAÍS</a:t>
                </a:r>
              </a:p>
              <a:p>
                <a:r>
                  <a:rPr lang="es-MX" sz="1200" b="1" dirty="0" smtClean="0"/>
                  <a:t>TEMA</a:t>
                </a:r>
                <a:endParaRPr lang="es-MX" sz="1200" b="1" dirty="0"/>
              </a:p>
            </p:txBody>
          </p:sp>
          <p:sp>
            <p:nvSpPr>
              <p:cNvPr id="35" name="Abrir llave 34"/>
              <p:cNvSpPr/>
              <p:nvPr/>
            </p:nvSpPr>
            <p:spPr>
              <a:xfrm>
                <a:off x="9491197" y="233543"/>
                <a:ext cx="259856" cy="1281087"/>
              </a:xfrm>
              <a:prstGeom prst="leftBrace">
                <a:avLst>
                  <a:gd name="adj1" fmla="val 11138"/>
                  <a:gd name="adj2" fmla="val 50000"/>
                </a:avLst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</p:grpSp>
        <p:grpSp>
          <p:nvGrpSpPr>
            <p:cNvPr id="7" name="Grupo 1"/>
            <p:cNvGrpSpPr/>
            <p:nvPr/>
          </p:nvGrpSpPr>
          <p:grpSpPr>
            <a:xfrm>
              <a:off x="6852138" y="2528544"/>
              <a:ext cx="3638685" cy="1281087"/>
              <a:chOff x="6830292" y="2404414"/>
              <a:chExt cx="3638685" cy="1281087"/>
            </a:xfrm>
          </p:grpSpPr>
          <p:sp>
            <p:nvSpPr>
              <p:cNvPr id="30" name="CuadroTexto 29"/>
              <p:cNvSpPr txBox="1"/>
              <p:nvPr/>
            </p:nvSpPr>
            <p:spPr>
              <a:xfrm>
                <a:off x="6830292" y="2837699"/>
                <a:ext cx="1910493" cy="369332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s-MX" b="1" dirty="0">
                    <a:solidFill>
                      <a:schemeClr val="bg1"/>
                    </a:solidFill>
                  </a:rPr>
                  <a:t>Colaboración</a:t>
                </a:r>
              </a:p>
            </p:txBody>
          </p:sp>
          <p:sp>
            <p:nvSpPr>
              <p:cNvPr id="31" name="CuadroTexto 30"/>
              <p:cNvSpPr txBox="1"/>
              <p:nvPr/>
            </p:nvSpPr>
            <p:spPr>
              <a:xfrm>
                <a:off x="8963688" y="2584077"/>
                <a:ext cx="1505289" cy="830997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s-MX" sz="1200" b="1" dirty="0" smtClean="0"/>
                  <a:t>AUTOR</a:t>
                </a:r>
              </a:p>
              <a:p>
                <a:r>
                  <a:rPr lang="es-MX" sz="1200" b="1" dirty="0" smtClean="0"/>
                  <a:t>INSTITUCIÓN</a:t>
                </a:r>
              </a:p>
              <a:p>
                <a:r>
                  <a:rPr lang="es-MX" sz="1200" b="1" dirty="0" smtClean="0"/>
                  <a:t>PAÍS</a:t>
                </a:r>
              </a:p>
              <a:p>
                <a:r>
                  <a:rPr lang="es-MX" sz="1200" b="1" dirty="0" smtClean="0"/>
                  <a:t>TEMA</a:t>
                </a:r>
                <a:endParaRPr lang="es-MX" sz="1200" b="1" dirty="0"/>
              </a:p>
            </p:txBody>
          </p:sp>
          <p:sp>
            <p:nvSpPr>
              <p:cNvPr id="48" name="Abrir llave 47"/>
              <p:cNvSpPr/>
              <p:nvPr/>
            </p:nvSpPr>
            <p:spPr>
              <a:xfrm>
                <a:off x="8640294" y="2404414"/>
                <a:ext cx="259856" cy="1281087"/>
              </a:xfrm>
              <a:prstGeom prst="leftBrace">
                <a:avLst>
                  <a:gd name="adj1" fmla="val 11138"/>
                  <a:gd name="adj2" fmla="val 50000"/>
                </a:avLst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</p:grpSp>
      </p:grpSp>
      <p:grpSp>
        <p:nvGrpSpPr>
          <p:cNvPr id="8" name="Grupo 6"/>
          <p:cNvGrpSpPr/>
          <p:nvPr/>
        </p:nvGrpSpPr>
        <p:grpSpPr>
          <a:xfrm>
            <a:off x="4218139" y="4725144"/>
            <a:ext cx="3822439" cy="1325903"/>
            <a:chOff x="6255734" y="3866632"/>
            <a:chExt cx="5096585" cy="1325903"/>
          </a:xfrm>
        </p:grpSpPr>
        <p:grpSp>
          <p:nvGrpSpPr>
            <p:cNvPr id="9" name="Grupo 4"/>
            <p:cNvGrpSpPr/>
            <p:nvPr/>
          </p:nvGrpSpPr>
          <p:grpSpPr>
            <a:xfrm>
              <a:off x="6493745" y="3866632"/>
              <a:ext cx="4858574" cy="1325903"/>
              <a:chOff x="6493745" y="3866632"/>
              <a:chExt cx="4858574" cy="1325903"/>
            </a:xfrm>
          </p:grpSpPr>
          <p:sp>
            <p:nvSpPr>
              <p:cNvPr id="36" name="CuadroTexto 35"/>
              <p:cNvSpPr txBox="1"/>
              <p:nvPr/>
            </p:nvSpPr>
            <p:spPr>
              <a:xfrm>
                <a:off x="6493745" y="4361538"/>
                <a:ext cx="2854314" cy="830997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s-MX" sz="2400" b="1" dirty="0">
                    <a:solidFill>
                      <a:schemeClr val="bg1"/>
                    </a:solidFill>
                  </a:rPr>
                  <a:t>= CITAS RECIBIDAS</a:t>
                </a:r>
              </a:p>
            </p:txBody>
          </p:sp>
          <p:sp>
            <p:nvSpPr>
              <p:cNvPr id="49" name="CuadroTexto 48"/>
              <p:cNvSpPr txBox="1"/>
              <p:nvPr/>
            </p:nvSpPr>
            <p:spPr>
              <a:xfrm>
                <a:off x="9703879" y="4010648"/>
                <a:ext cx="1648440" cy="1015663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s-MX" sz="1200" b="1" dirty="0" smtClean="0"/>
                  <a:t>AUTOR</a:t>
                </a:r>
              </a:p>
              <a:p>
                <a:r>
                  <a:rPr lang="es-MX" sz="1200" b="1" dirty="0" smtClean="0"/>
                  <a:t>REVISTA</a:t>
                </a:r>
              </a:p>
              <a:p>
                <a:r>
                  <a:rPr lang="es-MX" sz="1200" b="1" dirty="0" smtClean="0"/>
                  <a:t>INSTITUCIÓN</a:t>
                </a:r>
              </a:p>
              <a:p>
                <a:r>
                  <a:rPr lang="es-MX" sz="1200" b="1" dirty="0" smtClean="0"/>
                  <a:t>PAÍS</a:t>
                </a:r>
              </a:p>
              <a:p>
                <a:r>
                  <a:rPr lang="es-MX" sz="1200" b="1" dirty="0" smtClean="0"/>
                  <a:t>TEMA</a:t>
                </a:r>
                <a:endParaRPr lang="es-MX" sz="1200" b="1" dirty="0"/>
              </a:p>
            </p:txBody>
          </p:sp>
          <p:sp>
            <p:nvSpPr>
              <p:cNvPr id="50" name="Abrir llave 49"/>
              <p:cNvSpPr/>
              <p:nvPr/>
            </p:nvSpPr>
            <p:spPr>
              <a:xfrm>
                <a:off x="9415847" y="3866632"/>
                <a:ext cx="259856" cy="1281087"/>
              </a:xfrm>
              <a:prstGeom prst="leftBrace">
                <a:avLst>
                  <a:gd name="adj1" fmla="val 11138"/>
                  <a:gd name="adj2" fmla="val 50000"/>
                </a:avLst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</p:grpSp>
        <p:sp>
          <p:nvSpPr>
            <p:cNvPr id="25" name="Abrir llave 24"/>
            <p:cNvSpPr/>
            <p:nvPr/>
          </p:nvSpPr>
          <p:spPr>
            <a:xfrm>
              <a:off x="6255734" y="4151869"/>
              <a:ext cx="238011" cy="979752"/>
            </a:xfrm>
            <a:prstGeom prst="leftBrace">
              <a:avLst>
                <a:gd name="adj1" fmla="val 11138"/>
                <a:gd name="adj2" fmla="val 50000"/>
              </a:avLst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pic>
        <p:nvPicPr>
          <p:cNvPr id="32" name="Imagen 3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9078" y="2380594"/>
            <a:ext cx="1316615" cy="747187"/>
          </a:xfrm>
          <a:prstGeom prst="rect">
            <a:avLst/>
          </a:prstGeom>
        </p:spPr>
      </p:pic>
      <p:pic>
        <p:nvPicPr>
          <p:cNvPr id="47106" name="Picture 2" descr="https://encrypted-tbn2.gstatic.com/images?q=tbn:ANd9GcQzj34ArDDEN6BGcDjn3sE0ED1OZ4mPj6cc7a9LgIrNiblexjT35Q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598815" y="1544770"/>
            <a:ext cx="1545185" cy="69207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782418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71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7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7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2" descr="logo_scielo2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1147782" y="3248763"/>
            <a:ext cx="1618961" cy="171450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12 CuadroTexto"/>
          <p:cNvSpPr txBox="1"/>
          <p:nvPr/>
        </p:nvSpPr>
        <p:spPr>
          <a:xfrm>
            <a:off x="2710104" y="3884316"/>
            <a:ext cx="321469" cy="64633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MX" sz="36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+</a:t>
            </a:r>
          </a:p>
        </p:txBody>
      </p:sp>
      <p:sp>
        <p:nvSpPr>
          <p:cNvPr id="4" name="14 CuadroTexto"/>
          <p:cNvSpPr txBox="1"/>
          <p:nvPr/>
        </p:nvSpPr>
        <p:spPr>
          <a:xfrm>
            <a:off x="5328076" y="3884316"/>
            <a:ext cx="321469" cy="64633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MX" sz="36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=</a:t>
            </a:r>
          </a:p>
        </p:txBody>
      </p:sp>
      <p:pic>
        <p:nvPicPr>
          <p:cNvPr id="5" name="6 Imagen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873961" y="3632893"/>
            <a:ext cx="2573073" cy="120161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" name="31 Grupo"/>
          <p:cNvGrpSpPr/>
          <p:nvPr/>
        </p:nvGrpSpPr>
        <p:grpSpPr>
          <a:xfrm>
            <a:off x="5690878" y="3632892"/>
            <a:ext cx="2275710" cy="1202518"/>
            <a:chOff x="7587837" y="3632892"/>
            <a:chExt cx="3034280" cy="120251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>
            <a:xfrm>
              <a:off x="7587837" y="3632892"/>
              <a:ext cx="3024332" cy="64341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" name="Picture 1"/>
            <p:cNvPicPr>
              <a:picLocks noChangeAspect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>
            <a:xfrm>
              <a:off x="7659846" y="4117488"/>
              <a:ext cx="2962271" cy="71792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" name="CuadroTexto 1"/>
          <p:cNvSpPr txBox="1"/>
          <p:nvPr/>
        </p:nvSpPr>
        <p:spPr>
          <a:xfrm>
            <a:off x="6159526" y="5073054"/>
            <a:ext cx="1404155" cy="175432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MX" sz="4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ó </a:t>
            </a:r>
            <a:r>
              <a:rPr lang="es-MX" sz="6000" b="1" i="0" u="none" strike="noStrike" kern="1200" cap="none" spc="0" baseline="0">
                <a:solidFill>
                  <a:srgbClr val="000000"/>
                </a:solidFill>
                <a:effectLst>
                  <a:outerShdw dist="38096" dir="2700000">
                    <a:srgbClr val="000000"/>
                  </a:outerShdw>
                </a:effectLst>
                <a:uFillTx/>
                <a:latin typeface="Calibri"/>
              </a:rPr>
              <a:t>SCI</a:t>
            </a:r>
          </a:p>
        </p:txBody>
      </p:sp>
      <p:grpSp>
        <p:nvGrpSpPr>
          <p:cNvPr id="10" name="31 Grupo"/>
          <p:cNvGrpSpPr/>
          <p:nvPr/>
        </p:nvGrpSpPr>
        <p:grpSpPr>
          <a:xfrm>
            <a:off x="3171325" y="584896"/>
            <a:ext cx="2275703" cy="1202509"/>
            <a:chOff x="4228432" y="584895"/>
            <a:chExt cx="3034271" cy="1202509"/>
          </a:xfrm>
        </p:grpSpPr>
        <p:pic>
          <p:nvPicPr>
            <p:cNvPr id="11" name="Picture 6"/>
            <p:cNvPicPr>
              <a:picLocks noChangeAspect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>
            <a:xfrm>
              <a:off x="4228432" y="584895"/>
              <a:ext cx="3024332" cy="64341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" name="Picture 1"/>
            <p:cNvPicPr>
              <a:picLocks noChangeAspect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>
            <a:xfrm>
              <a:off x="4300432" y="1069482"/>
              <a:ext cx="2962271" cy="71792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9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2 Marcador de contenido"/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Picture 2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1143003" y="1"/>
            <a:ext cx="6777370" cy="654366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3 Flecha abajo"/>
          <p:cNvSpPr/>
          <p:nvPr/>
        </p:nvSpPr>
        <p:spPr>
          <a:xfrm rot="2870519">
            <a:off x="4769513" y="4957927"/>
            <a:ext cx="1080116" cy="864094"/>
          </a:xfrm>
          <a:custGeom>
            <a:avLst>
              <a:gd name="f0" fmla="val 11475"/>
              <a:gd name="f1" fmla="val 54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val 10800"/>
              <a:gd name="f10" fmla="+- 0 0 -270"/>
              <a:gd name="f11" fmla="+- 0 0 -90"/>
              <a:gd name="f12" fmla="*/ f5 1 21600"/>
              <a:gd name="f13" fmla="*/ f6 1 21600"/>
              <a:gd name="f14" fmla="pin 0 f1 10800"/>
              <a:gd name="f15" fmla="pin 0 f0 21600"/>
              <a:gd name="f16" fmla="*/ f10 f2 1"/>
              <a:gd name="f17" fmla="*/ f11 f2 1"/>
              <a:gd name="f18" fmla="val f14"/>
              <a:gd name="f19" fmla="val f15"/>
              <a:gd name="f20" fmla="+- 21600 0 f14"/>
              <a:gd name="f21" fmla="*/ f14 f12 1"/>
              <a:gd name="f22" fmla="*/ f15 f13 1"/>
              <a:gd name="f23" fmla="*/ 0 f13 1"/>
              <a:gd name="f24" fmla="*/ 0 f12 1"/>
              <a:gd name="f25" fmla="*/ f16 1 f4"/>
              <a:gd name="f26" fmla="*/ 21600 f12 1"/>
              <a:gd name="f27" fmla="*/ f17 1 f4"/>
              <a:gd name="f28" fmla="+- 21600 0 f19"/>
              <a:gd name="f29" fmla="*/ f18 f12 1"/>
              <a:gd name="f30" fmla="*/ f20 f12 1"/>
              <a:gd name="f31" fmla="*/ f19 f13 1"/>
              <a:gd name="f32" fmla="+- f25 0 f3"/>
              <a:gd name="f33" fmla="+- f27 0 f3"/>
              <a:gd name="f34" fmla="*/ f28 f18 1"/>
              <a:gd name="f35" fmla="*/ f34 1 10800"/>
              <a:gd name="f36" fmla="+- f19 f35 0"/>
              <a:gd name="f37" fmla="*/ f36 f13 1"/>
            </a:gdLst>
            <a:ahLst>
              <a:ahXY gdRefX="f1" minX="f7" maxX="f9" gdRefY="f0" minY="f7" maxY="f8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24" y="f31"/>
              </a:cxn>
              <a:cxn ang="f33">
                <a:pos x="f26" y="f31"/>
              </a:cxn>
            </a:cxnLst>
            <a:rect l="f29" t="f23" r="f30" b="f37"/>
            <a:pathLst>
              <a:path w="21600" h="21600">
                <a:moveTo>
                  <a:pt x="f18" y="f7"/>
                </a:moveTo>
                <a:lnTo>
                  <a:pt x="f18" y="f19"/>
                </a:lnTo>
                <a:lnTo>
                  <a:pt x="f7" y="f19"/>
                </a:lnTo>
                <a:lnTo>
                  <a:pt x="f9" y="f8"/>
                </a:lnTo>
                <a:lnTo>
                  <a:pt x="f8" y="f19"/>
                </a:lnTo>
                <a:lnTo>
                  <a:pt x="f20" y="f19"/>
                </a:lnTo>
                <a:lnTo>
                  <a:pt x="f20" y="f7"/>
                </a:lnTo>
                <a:close/>
              </a:path>
            </a:pathLst>
          </a:custGeom>
          <a:solidFill>
            <a:srgbClr val="ED7D31"/>
          </a:solidFill>
          <a:ln w="12701">
            <a:solidFill>
              <a:srgbClr val="41719C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/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MX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6" name="Elipse 4"/>
          <p:cNvSpPr/>
          <p:nvPr/>
        </p:nvSpPr>
        <p:spPr>
          <a:xfrm>
            <a:off x="3284187" y="5633747"/>
            <a:ext cx="1783114" cy="500067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1 0"/>
              <a:gd name="f16" fmla="*/ f9 f0 1"/>
              <a:gd name="f17" fmla="*/ f10 f0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0"/>
              <a:gd name="f29" fmla="+- f22 0 f1"/>
              <a:gd name="f30" fmla="+- f23 0 f1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0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1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0" swAng="f1"/>
                <a:arcTo wR="f48" hR="f49" stAng="f2" swAng="f1"/>
                <a:arcTo wR="f48" hR="f49" stAng="f7" swAng="f1"/>
                <a:arcTo wR="f48" hR="f49" stAng="f1" swAng="f1"/>
                <a:close/>
              </a:path>
            </a:pathLst>
          </a:custGeom>
          <a:noFill/>
          <a:ln w="57150">
            <a:solidFill>
              <a:srgbClr val="FFC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/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MX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410" name="Picture 2"/>
          <p:cNvPicPr>
            <a:picLocks noChangeAspect="1" noChangeArrowheads="1"/>
          </p:cNvPicPr>
          <p:nvPr/>
        </p:nvPicPr>
        <p:blipFill>
          <a:blip r:embed="rId2" cstate="print"/>
          <a:srcRect l="23819" t="4634" r="4913" b="20467"/>
          <a:stretch>
            <a:fillRect/>
          </a:stretch>
        </p:blipFill>
        <p:spPr bwMode="auto">
          <a:xfrm>
            <a:off x="0" y="0"/>
            <a:ext cx="9144000" cy="58326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5411" name="Picture 3"/>
          <p:cNvPicPr>
            <a:picLocks noChangeAspect="1" noChangeArrowheads="1"/>
          </p:cNvPicPr>
          <p:nvPr/>
        </p:nvPicPr>
        <p:blipFill>
          <a:blip r:embed="rId3" cstate="print"/>
          <a:srcRect l="23676" t="36000" r="2828" b="16667"/>
          <a:stretch>
            <a:fillRect/>
          </a:stretch>
        </p:blipFill>
        <p:spPr bwMode="auto">
          <a:xfrm>
            <a:off x="-15766" y="2393504"/>
            <a:ext cx="9159766" cy="44644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54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54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 cstate="print"/>
          <a:srcRect l="15846" t="5655" r="18109" b="71658"/>
          <a:stretch/>
        </p:blipFill>
        <p:spPr>
          <a:xfrm>
            <a:off x="0" y="1787858"/>
            <a:ext cx="9058702" cy="2333767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214952" y="450377"/>
            <a:ext cx="524074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Disponible en </a:t>
            </a:r>
            <a:r>
              <a:rPr lang="es-MX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3"/>
              </a:rPr>
              <a:t>http://biblat.unam.mx</a:t>
            </a:r>
            <a:endParaRPr lang="es-MX" sz="36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s-MX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Flecha a la derecha con bandas 5"/>
          <p:cNvSpPr/>
          <p:nvPr/>
        </p:nvSpPr>
        <p:spPr>
          <a:xfrm rot="5400000">
            <a:off x="7277908" y="-1978923"/>
            <a:ext cx="2176340" cy="1555844"/>
          </a:xfrm>
          <a:prstGeom prst="stripedRightArrow">
            <a:avLst/>
          </a:prstGeom>
          <a:solidFill>
            <a:srgbClr val="FFFF00"/>
          </a:solidFill>
          <a:effectLst>
            <a:outerShdw blurRad="50800" dist="1270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3884" y="5031616"/>
            <a:ext cx="1245402" cy="160030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foto1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0299" y="4989094"/>
            <a:ext cx="1229070" cy="1702549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6" cstate="print"/>
          <a:srcRect l="49138" t="61264" r="33847" b="17562"/>
          <a:stretch/>
        </p:blipFill>
        <p:spPr>
          <a:xfrm>
            <a:off x="5893800" y="5133527"/>
            <a:ext cx="1363193" cy="141368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2" name="Grupo 9"/>
          <p:cNvGrpSpPr/>
          <p:nvPr/>
        </p:nvGrpSpPr>
        <p:grpSpPr>
          <a:xfrm>
            <a:off x="7328514" y="5133526"/>
            <a:ext cx="1815486" cy="1235122"/>
            <a:chOff x="4828050" y="-1658965"/>
            <a:chExt cx="3778833" cy="1652336"/>
          </a:xfrm>
        </p:grpSpPr>
        <p:sp>
          <p:nvSpPr>
            <p:cNvPr id="11" name="Rectángulo 10"/>
            <p:cNvSpPr/>
            <p:nvPr/>
          </p:nvSpPr>
          <p:spPr>
            <a:xfrm>
              <a:off x="4828050" y="-1658965"/>
              <a:ext cx="3778833" cy="16523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pic>
          <p:nvPicPr>
            <p:cNvPr id="12" name="Imagen 11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53736" y="-1448227"/>
              <a:ext cx="2927459" cy="1246013"/>
            </a:xfrm>
            <a:prstGeom prst="round2DiagRect">
              <a:avLst>
                <a:gd name="adj1" fmla="val 16667"/>
                <a:gd name="adj2" fmla="val 0"/>
              </a:avLst>
            </a:prstGeom>
            <a:ln w="88900" cap="sq">
              <a:solidFill>
                <a:srgbClr val="FFFFFF"/>
              </a:solidFill>
              <a:miter lim="800000"/>
            </a:ln>
            <a:effectLst>
              <a:outerShdw blurRad="254000" algn="tl" rotWithShape="0">
                <a:srgbClr val="000000">
                  <a:alpha val="43000"/>
                </a:srgbClr>
              </a:outerShdw>
            </a:effectLst>
          </p:spPr>
        </p:pic>
      </p:grpSp>
      <p:sp>
        <p:nvSpPr>
          <p:cNvPr id="13" name="Rectángulo 12"/>
          <p:cNvSpPr/>
          <p:nvPr/>
        </p:nvSpPr>
        <p:spPr>
          <a:xfrm>
            <a:off x="235425" y="5154596"/>
            <a:ext cx="259989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dirty="0"/>
              <a:t>Antonio Sánchez Pereyra</a:t>
            </a:r>
          </a:p>
          <a:p>
            <a:r>
              <a:rPr lang="es-MX" dirty="0"/>
              <a:t>Dirección General de Bibliotecas </a:t>
            </a:r>
            <a:r>
              <a:rPr lang="es-MX" dirty="0" smtClean="0"/>
              <a:t>Departamento </a:t>
            </a:r>
            <a:r>
              <a:rPr lang="es-MX" dirty="0"/>
              <a:t>de Bibliografía Latinoamericana</a:t>
            </a:r>
          </a:p>
          <a:p>
            <a:r>
              <a:rPr lang="es-MX" dirty="0">
                <a:hlinkClick r:id="rId8"/>
              </a:rPr>
              <a:t>biblat@dgb.unam.mx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4257126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0 L -0.00143 0.3976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8" y="1988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3" grpId="0"/>
    </p:bld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761</TotalTime>
  <Words>2378</Words>
  <Application>Microsoft Office PowerPoint</Application>
  <PresentationFormat>Presentación en pantalla (4:3)</PresentationFormat>
  <Paragraphs>616</Paragraphs>
  <Slides>90</Slides>
  <Notes>2</Notes>
  <HiddenSlides>0</HiddenSlides>
  <MMClips>0</MMClips>
  <ScaleCrop>false</ScaleCrop>
  <HeadingPairs>
    <vt:vector size="6" baseType="variant">
      <vt:variant>
        <vt:lpstr>Fuentes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90</vt:i4>
      </vt:variant>
    </vt:vector>
  </HeadingPairs>
  <TitlesOfParts>
    <vt:vector size="100" baseType="lpstr">
      <vt:lpstr>Aharoni</vt:lpstr>
      <vt:lpstr>Aparajita</vt:lpstr>
      <vt:lpstr>Arial</vt:lpstr>
      <vt:lpstr>Calibri</vt:lpstr>
      <vt:lpstr>Corbel</vt:lpstr>
      <vt:lpstr>Courier New</vt:lpstr>
      <vt:lpstr>Tahoma</vt:lpstr>
      <vt:lpstr>Trebuchet MS</vt:lpstr>
      <vt:lpstr>Verdana</vt:lpstr>
      <vt:lpstr>Tema de Office</vt:lpstr>
      <vt:lpstr>Sistemas de información y evaluación bibliométrica de la ciencia</vt:lpstr>
      <vt:lpstr>Servicios de información       [indización]</vt:lpstr>
      <vt:lpstr>Presentación de PowerPoint</vt:lpstr>
      <vt:lpstr>Presentación de PowerPoint</vt:lpstr>
      <vt:lpstr>Presentación de PowerPoint</vt:lpstr>
      <vt:lpstr>Directorios o catálogos</vt:lpstr>
      <vt:lpstr>Presentación de PowerPoint</vt:lpstr>
      <vt:lpstr>Académico / México / Acceso libre / Evaluado / Revisado por colegas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Revistas de “Corriente principal” (mainstream)</vt:lpstr>
      <vt:lpstr>Servicios de información       [indización]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Indicadores bibliométricos</vt:lpstr>
      <vt:lpstr>Indicadores bibliométricos</vt:lpstr>
      <vt:lpstr>Indicadores bibliométricos</vt:lpstr>
      <vt:lpstr>Scimago Journal Rank (SJR) elaborado por el grupo a partir del algoritmo PageRank</vt:lpstr>
      <vt:lpstr>eigenFACTOR http://www.eigenfactor.org</vt:lpstr>
      <vt:lpstr>Presentación de PowerPoint</vt:lpstr>
      <vt:lpstr>Presentación de PowerPoint</vt:lpstr>
      <vt:lpstr>Calidad = ¿ Rankings &amp; Excelencia ? </vt:lpstr>
      <vt:lpstr>http://www.timeshighereducation.co.uk/story.aspx?storyCode=2016127 </vt:lpstr>
      <vt:lpstr>Presentación de PowerPoint</vt:lpstr>
      <vt:lpstr>Presentación de PowerPoint</vt:lpstr>
      <vt:lpstr>WR World         Ranking </vt:lpstr>
      <vt:lpstr>Presentación de PowerPoint</vt:lpstr>
      <vt:lpstr>Presentación de PowerPoint</vt:lpstr>
      <vt:lpstr>http://www.scimagoir.com/pdf/iber_new/SIR%20Iber%202015%20HE.pdf 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FI = ¿Evaluación de revistas y de científicos?</vt:lpstr>
      <vt:lpstr>Declaración de San Francisco  sobre la Evaluación de la Investigación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2 paradojas</vt:lpstr>
      <vt:lpstr>argumentos</vt:lpstr>
      <vt:lpstr>Ventaja AA  OA Advantage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Proceso de marcación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Sistemas de información y evaluación bibliométrica de la ciencia</dc:title>
  <dc:creator>Familia</dc:creator>
  <cp:lastModifiedBy>SCIELO</cp:lastModifiedBy>
  <cp:revision>86</cp:revision>
  <dcterms:created xsi:type="dcterms:W3CDTF">2015-03-05T04:52:38Z</dcterms:created>
  <dcterms:modified xsi:type="dcterms:W3CDTF">2015-03-17T18:35:09Z</dcterms:modified>
</cp:coreProperties>
</file>